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39B84-C5C3-4CCB-B094-8DAEE247B766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C498A-AD28-40B9-B7A3-65BD82B150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6506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b="1" u="sng" smtClean="0">
                <a:ea typeface="ヒラギノ角ゴ Pro W3" charset="-128"/>
              </a:rPr>
              <a:t>Tips</a:t>
            </a:r>
          </a:p>
          <a:p>
            <a:pPr eaLnBrk="1" hangingPunct="1">
              <a:spcBef>
                <a:spcPct val="0"/>
              </a:spcBef>
            </a:pPr>
            <a:endParaRPr lang="en-US" altLang="en-US" b="1" smtClean="0">
              <a:ea typeface="ヒラギノ角ゴ Pro W3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="1" smtClean="0">
                <a:ea typeface="ヒラギノ角ゴ Pro W3" charset="-128"/>
              </a:rPr>
              <a:t>Keep the title short</a:t>
            </a:r>
            <a:endParaRPr lang="en-US" altLang="en-US" smtClean="0">
              <a:ea typeface="ヒラギノ角ゴ Pro W3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ヒラギノ角ゴ Pro W3" charset="-128"/>
              </a:rPr>
              <a:t>This is a presentation, not an academic journal article.  If you need more than five words to capture the main idea, it’s not the main idea. 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ヒラギノ角ゴ Pro W3" charset="-128"/>
              </a:rPr>
              <a:t>Here are some tips: use the sub-head to qualify or describe your title if necessary.  Don’t use “BOSTES” in the title; that’s what the logo is for.   </a:t>
            </a:r>
          </a:p>
          <a:p>
            <a:pPr eaLnBrk="1" hangingPunct="1">
              <a:spcBef>
                <a:spcPct val="0"/>
              </a:spcBef>
            </a:pPr>
            <a:endParaRPr lang="en-US" altLang="en-US" b="1" smtClean="0">
              <a:ea typeface="ヒラギノ角ゴ Pro W3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="1" smtClean="0">
                <a:ea typeface="ヒラギノ角ゴ Pro W3" charset="-128"/>
              </a:rPr>
              <a:t>Identify the date and audience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ヒラギノ角ゴ Pro W3" charset="-128"/>
              </a:rPr>
              <a:t>There are a couple of reasons to include a date and audience. First, it’s polite to show you know who you are speaking to. Second, we use a single presentation on a number of occasions and this is a form of version control. </a:t>
            </a:r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2CC0E13-D914-49B9-91F6-14BFF8618E64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 altLang="en-US" smtClean="0"/>
              <a:t>Michele</a:t>
            </a:r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8E62676-9074-425B-83A8-4BB5B06BC4EB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u="sng" smtClean="0"/>
              <a:t>Notes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>
                <a:ea typeface="ヒラギノ角ゴ Pro W3" pitchFamily="-1" charset="-128"/>
              </a:rPr>
              <a:t> Focus on key messages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>
                <a:ea typeface="ヒラギノ角ゴ Pro W3" pitchFamily="-1" charset="-128"/>
              </a:rPr>
              <a:t> Avoid unnecessary details 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>
                <a:ea typeface="ヒラギノ角ゴ Pro W3" pitchFamily="-1" charset="-128"/>
              </a:rPr>
              <a:t> Organise points from the most to the least important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>
                <a:ea typeface="ヒラギノ角ゴ Pro W3" pitchFamily="-1" charset="-128"/>
              </a:rPr>
              <a:t> Aim for three points per slide and six words per point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>
                <a:ea typeface="ヒラギノ角ゴ Pro W3" pitchFamily="-1" charset="-128"/>
              </a:rPr>
              <a:t> Use graphs in your slides, images to complement your words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>
                <a:ea typeface="ヒラギノ角ゴ Pro W3" pitchFamily="-1" charset="-128"/>
              </a:rPr>
              <a:t> Graphs provide a visual summary of data and are easy for the audience to process (column, pie, line etc)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>
                <a:ea typeface="ヒラギノ角ゴ Pro W3" pitchFamily="-1" charset="-128"/>
              </a:rPr>
              <a:t> Flowcharts show relationships, milestones and processes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>
                <a:ea typeface="ヒラギノ角ゴ Pro W3" pitchFamily="-1" charset="-128"/>
              </a:rPr>
              <a:t> Tables keep things neat (timelines, agenda items etc)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>
                <a:ea typeface="ヒラギノ角ゴ Pro W3" pitchFamily="-1" charset="-128"/>
              </a:rPr>
              <a:t> A picture is worth a thousand words – consider using screenshots to show your point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>
                <a:ea typeface="ヒラギノ角ゴ Pro W3" pitchFamily="-1" charset="-128"/>
              </a:rPr>
              <a:t> Videos allow you to show rather than tell, and can reinforce your message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>
                <a:ea typeface="ヒラギノ角ゴ Pro W3" pitchFamily="-1" charset="-128"/>
              </a:rPr>
              <a:t> Make handouts from speaker notes</a:t>
            </a:r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611B27A-ECCE-4BC8-92A8-5B9637FD6D43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u="sng" smtClean="0"/>
              <a:t>Notes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>
                <a:ea typeface="ヒラギノ角ゴ Pro W3" pitchFamily="-1" charset="-128"/>
              </a:rPr>
              <a:t> Focus on key messages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>
                <a:ea typeface="ヒラギノ角ゴ Pro W3" pitchFamily="-1" charset="-128"/>
              </a:rPr>
              <a:t> Avoid unnecessary details 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>
                <a:ea typeface="ヒラギノ角ゴ Pro W3" pitchFamily="-1" charset="-128"/>
              </a:rPr>
              <a:t> Organise points from the most to the least important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>
                <a:ea typeface="ヒラギノ角ゴ Pro W3" pitchFamily="-1" charset="-128"/>
              </a:rPr>
              <a:t> Aim for three points per slide and six words per point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>
                <a:ea typeface="ヒラギノ角ゴ Pro W3" pitchFamily="-1" charset="-128"/>
              </a:rPr>
              <a:t> Use graphs in your slides, images to complement your words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>
                <a:ea typeface="ヒラギノ角ゴ Pro W3" pitchFamily="-1" charset="-128"/>
              </a:rPr>
              <a:t> Graphs provide a visual summary of data and are easy for the audience to process (column, pie, line etc)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>
                <a:ea typeface="ヒラギノ角ゴ Pro W3" pitchFamily="-1" charset="-128"/>
              </a:rPr>
              <a:t> Flowcharts show relationships, milestones and processes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>
                <a:ea typeface="ヒラギノ角ゴ Pro W3" pitchFamily="-1" charset="-128"/>
              </a:rPr>
              <a:t> Tables keep things neat (timelines, agenda items etc)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>
                <a:ea typeface="ヒラギノ角ゴ Pro W3" pitchFamily="-1" charset="-128"/>
              </a:rPr>
              <a:t> A picture is worth a thousand words – consider using screenshots to show your point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>
                <a:ea typeface="ヒラギノ角ゴ Pro W3" pitchFamily="-1" charset="-128"/>
              </a:rPr>
              <a:t> Videos allow you to show rather than tell, and can reinforce your message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>
                <a:ea typeface="ヒラギノ角ゴ Pro W3" pitchFamily="-1" charset="-128"/>
              </a:rPr>
              <a:t> Make handouts from speaker notes</a:t>
            </a:r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9454AB6-8CD2-4DEE-A7ED-F760891CCC1D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 altLang="en-US" smtClean="0">
                <a:ea typeface="ＭＳ Ｐゴシック" pitchFamily="34" charset="-128"/>
              </a:rPr>
              <a:t>Gault</a:t>
            </a:r>
          </a:p>
          <a:p>
            <a:endParaRPr lang="en-AU" altLang="en-US" smtClean="0">
              <a:ea typeface="ＭＳ Ｐゴシック" pitchFamily="34" charset="-128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39233B0-7B4D-40DF-82AD-705CEDA9CCDC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FB5F7-F138-4181-8F3B-DBCB13C93043}" type="slidenum">
              <a:rPr lang="en-AU" smtClean="0">
                <a:solidFill>
                  <a:prstClr val="black"/>
                </a:solidFill>
              </a:rPr>
              <a:pPr/>
              <a:t>15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580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038" y="-103188"/>
            <a:ext cx="9513888" cy="696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431800"/>
            <a:ext cx="9118600" cy="59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Logo_RGB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738" y="2800350"/>
            <a:ext cx="24003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43450" y="3460750"/>
            <a:ext cx="21526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b="1" smtClean="0">
                <a:solidFill>
                  <a:srgbClr val="174A7C"/>
                </a:solidFill>
                <a:cs typeface="Arial" charset="0"/>
              </a:rPr>
              <a:t>SUBTITLE</a:t>
            </a:r>
          </a:p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smtClean="0">
                <a:solidFill>
                  <a:srgbClr val="174A7C"/>
                </a:solidFill>
                <a:cs typeface="Arial" charset="0"/>
              </a:rPr>
              <a:t>DAY, MONTH, YEAR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038" y="-103188"/>
            <a:ext cx="9513888" cy="696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431800"/>
            <a:ext cx="9118600" cy="59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Logo_RGB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738" y="2800350"/>
            <a:ext cx="24003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3450" y="3035300"/>
            <a:ext cx="3206750" cy="488950"/>
          </a:xfrm>
          <a:prstGeom prst="rect">
            <a:avLst/>
          </a:prstGeom>
        </p:spPr>
        <p:txBody>
          <a:bodyPr vert="horz"/>
          <a:lstStyle>
            <a:lvl1pPr algn="l">
              <a:defRPr sz="2800" cap="all">
                <a:solidFill>
                  <a:srgbClr val="174A7C"/>
                </a:solidFill>
                <a:latin typeface="Arial"/>
                <a:cs typeface="Arial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4743450" y="3467100"/>
            <a:ext cx="2324100" cy="444500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000" b="1" i="0" cap="all">
                <a:solidFill>
                  <a:srgbClr val="174A7C"/>
                </a:solidFill>
                <a:latin typeface=""/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743450" y="3765550"/>
            <a:ext cx="2324100" cy="355600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600" b="0" i="0" cap="all" baseline="0">
                <a:solidFill>
                  <a:srgbClr val="174A7C"/>
                </a:solidFill>
                <a:latin typeface=""/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520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orange_line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3302000"/>
            <a:ext cx="72072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orange_line.jp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3302000"/>
            <a:ext cx="72072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97101"/>
            <a:ext cx="7772400" cy="546100"/>
          </a:xfrm>
          <a:prstGeom prst="rect">
            <a:avLst/>
          </a:prstGeom>
        </p:spPr>
        <p:txBody>
          <a:bodyPr/>
          <a:lstStyle>
            <a:lvl1pPr>
              <a:defRPr sz="4400" cap="all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2743200"/>
            <a:ext cx="7772400" cy="5588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000" cap="all" baseline="0">
                <a:solidFill>
                  <a:srgbClr val="174A7C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181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orange_line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3302000"/>
            <a:ext cx="72072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orange_line.jp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3302000"/>
            <a:ext cx="72072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4844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sz="3200" cap="all" baseline="0">
                <a:solidFill>
                  <a:srgbClr val="174A7C"/>
                </a:solidFill>
                <a:latin typeface="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97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range_line.jp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3302000"/>
            <a:ext cx="72072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05038"/>
            <a:ext cx="8229600" cy="563562"/>
          </a:xfrm>
          <a:prstGeom prst="rect">
            <a:avLst/>
          </a:prstGeom>
        </p:spPr>
        <p:txBody>
          <a:bodyPr vert="horz"/>
          <a:lstStyle>
            <a:lvl1pPr>
              <a:defRPr sz="3200" cap="all" baseline="0">
                <a:solidFill>
                  <a:srgbClr val="174A7C"/>
                </a:solidFill>
                <a:latin typeface="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2832100"/>
            <a:ext cx="8229600" cy="41433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400" cap="all">
                <a:solidFill>
                  <a:srgbClr val="174A7C"/>
                </a:solidFill>
                <a:latin typeface=""/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184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orange_line.jp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1008063"/>
            <a:ext cx="720725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9"/>
          <p:cNvSpPr>
            <a:spLocks noGrp="1"/>
          </p:cNvSpPr>
          <p:nvPr>
            <p:ph sz="quarter" idx="10"/>
          </p:nvPr>
        </p:nvSpPr>
        <p:spPr>
          <a:xfrm>
            <a:off x="458788" y="1308100"/>
            <a:ext cx="8229599" cy="4254500"/>
          </a:xfrm>
          <a:prstGeom prst="rect">
            <a:avLst/>
          </a:prstGeom>
        </p:spPr>
        <p:txBody>
          <a:bodyPr vert="horz"/>
          <a:lstStyle>
            <a:lvl1pPr marL="0" indent="-144000">
              <a:buFont typeface="Arial"/>
              <a:buChar char="•"/>
              <a:defRPr sz="1800" baseline="0">
                <a:solidFill>
                  <a:srgbClr val="454545"/>
                </a:solidFill>
                <a:latin typeface="Arial"/>
                <a:cs typeface="Arial"/>
              </a:defRPr>
            </a:lvl1pPr>
            <a:lvl2pPr marL="0" indent="-144000">
              <a:buFont typeface="Arial"/>
              <a:buChar char="•"/>
              <a:defRPr sz="1800">
                <a:solidFill>
                  <a:srgbClr val="454545"/>
                </a:solidFill>
                <a:latin typeface="Arial"/>
                <a:cs typeface="Arial"/>
              </a:defRPr>
            </a:lvl2pPr>
            <a:lvl3pPr marL="432000" indent="-144000">
              <a:defRPr sz="1800">
                <a:solidFill>
                  <a:srgbClr val="454545"/>
                </a:solidFill>
                <a:latin typeface="Arial"/>
                <a:cs typeface="Arial"/>
              </a:defRPr>
            </a:lvl3pPr>
            <a:lvl4pPr marL="864000" indent="-144000">
              <a:buFont typeface="Arial"/>
              <a:buChar char="•"/>
              <a:defRPr sz="1800">
                <a:solidFill>
                  <a:srgbClr val="454545"/>
                </a:solidFill>
                <a:latin typeface="Arial"/>
                <a:cs typeface="Arial"/>
              </a:defRPr>
            </a:lvl4pPr>
            <a:lvl5pPr marL="1296000" indent="-144000">
              <a:buFont typeface="Arial"/>
              <a:buChar char="•"/>
              <a:defRPr sz="1800">
                <a:solidFill>
                  <a:srgbClr val="454545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388938"/>
            <a:ext cx="8229600" cy="601662"/>
          </a:xfrm>
          <a:prstGeom prst="rect">
            <a:avLst/>
          </a:prstGeom>
        </p:spPr>
        <p:txBody>
          <a:bodyPr vert="horz"/>
          <a:lstStyle>
            <a:lvl1pPr>
              <a:defRPr sz="3200" cap="all">
                <a:solidFill>
                  <a:srgbClr val="174A7C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79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orange_line.jp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1008063"/>
            <a:ext cx="720725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9"/>
          <p:cNvSpPr>
            <a:spLocks noGrp="1"/>
          </p:cNvSpPr>
          <p:nvPr>
            <p:ph sz="quarter" idx="12"/>
          </p:nvPr>
        </p:nvSpPr>
        <p:spPr>
          <a:xfrm>
            <a:off x="458788" y="1358900"/>
            <a:ext cx="3973513" cy="4203700"/>
          </a:xfrm>
          <a:prstGeom prst="rect">
            <a:avLst/>
          </a:prstGeom>
        </p:spPr>
        <p:txBody>
          <a:bodyPr vert="horz"/>
          <a:lstStyle>
            <a:lvl1pPr marL="0" indent="-144000">
              <a:buFont typeface="Arial"/>
              <a:buChar char="•"/>
              <a:defRPr sz="1800" baseline="0">
                <a:solidFill>
                  <a:srgbClr val="454545"/>
                </a:solidFill>
                <a:latin typeface="Arial"/>
                <a:cs typeface="Arial"/>
              </a:defRPr>
            </a:lvl1pPr>
            <a:lvl2pPr marL="0" indent="-144000">
              <a:buFont typeface="Arial"/>
              <a:buChar char="•"/>
              <a:defRPr sz="1800">
                <a:solidFill>
                  <a:srgbClr val="454545"/>
                </a:solidFill>
                <a:latin typeface="Arial"/>
                <a:cs typeface="Arial"/>
              </a:defRPr>
            </a:lvl2pPr>
            <a:lvl3pPr marL="432000" indent="-144000">
              <a:defRPr sz="1800">
                <a:solidFill>
                  <a:srgbClr val="454545"/>
                </a:solidFill>
                <a:latin typeface="Arial"/>
                <a:cs typeface="Arial"/>
              </a:defRPr>
            </a:lvl3pPr>
            <a:lvl4pPr marL="864000" indent="-144000">
              <a:buFont typeface="Arial"/>
              <a:buChar char="•"/>
              <a:defRPr sz="1800">
                <a:solidFill>
                  <a:srgbClr val="454545"/>
                </a:solidFill>
                <a:latin typeface="Arial"/>
                <a:cs typeface="Arial"/>
              </a:defRPr>
            </a:lvl4pPr>
            <a:lvl5pPr marL="1296000" indent="-144000">
              <a:buFont typeface="Arial"/>
              <a:buChar char="•"/>
              <a:defRPr sz="1800">
                <a:solidFill>
                  <a:srgbClr val="454545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8788" y="396875"/>
            <a:ext cx="8229600" cy="611187"/>
          </a:xfrm>
          <a:prstGeom prst="rect">
            <a:avLst/>
          </a:prstGeom>
        </p:spPr>
        <p:txBody>
          <a:bodyPr vert="horz"/>
          <a:lstStyle>
            <a:lvl1pPr>
              <a:defRPr sz="3200" cap="all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3"/>
          </p:nvPr>
        </p:nvSpPr>
        <p:spPr>
          <a:xfrm>
            <a:off x="4714875" y="1358900"/>
            <a:ext cx="3973513" cy="4203700"/>
          </a:xfrm>
          <a:prstGeom prst="rect">
            <a:avLst/>
          </a:prstGeom>
        </p:spPr>
        <p:txBody>
          <a:bodyPr vert="horz"/>
          <a:lstStyle>
            <a:lvl1pPr marL="0" indent="-144000">
              <a:buFont typeface="Arial"/>
              <a:buChar char="•"/>
              <a:defRPr sz="1800" baseline="0">
                <a:solidFill>
                  <a:srgbClr val="454545"/>
                </a:solidFill>
                <a:latin typeface="Arial"/>
                <a:cs typeface="Arial"/>
              </a:defRPr>
            </a:lvl1pPr>
            <a:lvl2pPr marL="0" indent="-144000">
              <a:buFont typeface="Arial"/>
              <a:buChar char="•"/>
              <a:defRPr sz="1800">
                <a:solidFill>
                  <a:srgbClr val="454545"/>
                </a:solidFill>
                <a:latin typeface="Arial"/>
                <a:cs typeface="Arial"/>
              </a:defRPr>
            </a:lvl2pPr>
            <a:lvl3pPr marL="432000" indent="-144000">
              <a:defRPr sz="1800">
                <a:solidFill>
                  <a:srgbClr val="454545"/>
                </a:solidFill>
                <a:latin typeface="Arial"/>
                <a:cs typeface="Arial"/>
              </a:defRPr>
            </a:lvl3pPr>
            <a:lvl4pPr marL="864000" indent="-144000">
              <a:buFont typeface="Arial"/>
              <a:buChar char="•"/>
              <a:defRPr sz="1800">
                <a:solidFill>
                  <a:srgbClr val="454545"/>
                </a:solidFill>
                <a:latin typeface="Arial"/>
                <a:cs typeface="Arial"/>
              </a:defRPr>
            </a:lvl4pPr>
            <a:lvl5pPr marL="1296000" indent="-144000">
              <a:buFont typeface="Arial"/>
              <a:buChar char="•"/>
              <a:defRPr sz="1800">
                <a:solidFill>
                  <a:srgbClr val="454545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6111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orange_line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1155700"/>
            <a:ext cx="72072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orange_line.jp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1155700"/>
            <a:ext cx="72072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458788" y="1562100"/>
            <a:ext cx="8229600" cy="4000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cap="all">
                <a:solidFill>
                  <a:srgbClr val="454545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AU" noProof="0" smtClean="0"/>
              <a:t>Click icon to add chart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8788" y="544513"/>
            <a:ext cx="8229600" cy="611187"/>
          </a:xfrm>
          <a:prstGeom prst="rect">
            <a:avLst/>
          </a:prstGeom>
        </p:spPr>
        <p:txBody>
          <a:bodyPr vert="horz"/>
          <a:lstStyle>
            <a:lvl1pPr>
              <a:defRPr sz="3200" cap="all">
                <a:solidFill>
                  <a:srgbClr val="174A7C"/>
                </a:solidFill>
                <a:latin typeface="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99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588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orange_line.jp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4051300"/>
            <a:ext cx="72072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Content Placeholder 21"/>
          <p:cNvSpPr>
            <a:spLocks noGrp="1"/>
          </p:cNvSpPr>
          <p:nvPr>
            <p:ph sz="quarter" idx="11"/>
          </p:nvPr>
        </p:nvSpPr>
        <p:spPr>
          <a:xfrm>
            <a:off x="444500" y="2743200"/>
            <a:ext cx="8242300" cy="1536700"/>
          </a:xfrm>
          <a:prstGeom prst="rect">
            <a:avLst/>
          </a:prstGeom>
        </p:spPr>
        <p:txBody>
          <a:bodyPr vert="horz"/>
          <a:lstStyle>
            <a:lvl1pPr marL="0" indent="0" algn="ctr">
              <a:lnSpc>
                <a:spcPct val="120000"/>
              </a:lnSpc>
              <a:buNone/>
              <a:defRPr sz="1800" cap="all" baseline="0">
                <a:solidFill>
                  <a:srgbClr val="174A7C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69900" y="2197100"/>
            <a:ext cx="8229600" cy="622300"/>
          </a:xfrm>
          <a:prstGeom prst="rect">
            <a:avLst/>
          </a:prstGeom>
        </p:spPr>
        <p:txBody>
          <a:bodyPr vert="horz"/>
          <a:lstStyle>
            <a:lvl1pPr>
              <a:defRPr sz="3200" cap="all" spc="30" baseline="0">
                <a:solidFill>
                  <a:srgbClr val="174A7C"/>
                </a:solidFill>
                <a:latin typeface="Arial"/>
                <a:cs typeface="Arial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071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5791200"/>
            <a:ext cx="27813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900" y="6397625"/>
            <a:ext cx="182880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5791200"/>
            <a:ext cx="27813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12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 bwMode="auto">
          <a:xfrm>
            <a:off x="4743450" y="1990725"/>
            <a:ext cx="3206750" cy="488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600" cap="none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Accreditation Support for Teachers</a:t>
            </a:r>
          </a:p>
        </p:txBody>
      </p:sp>
      <p:sp>
        <p:nvSpPr>
          <p:cNvPr id="59395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4743450" y="3336925"/>
            <a:ext cx="2324100" cy="444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1800" cap="none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Introduction to Accreditation at Proficient Teacher</a:t>
            </a:r>
          </a:p>
          <a:p>
            <a:pPr eaLnBrk="1" hangingPunct="1"/>
            <a:r>
              <a:rPr lang="en-US" altLang="en-US" sz="1800" b="0" cap="none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Module 3 of 5</a:t>
            </a:r>
          </a:p>
        </p:txBody>
      </p:sp>
    </p:spTree>
    <p:extLst>
      <p:ext uri="{BB962C8B-B14F-4D97-AF65-F5344CB8AC3E}">
        <p14:creationId xmlns:p14="http://schemas.microsoft.com/office/powerpoint/2010/main" val="27321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8788" y="1308100"/>
            <a:ext cx="8229600" cy="4254500"/>
          </a:xfrm>
        </p:spPr>
        <p:txBody>
          <a:bodyPr/>
          <a:lstStyle/>
          <a:p>
            <a:pPr marL="342900" indent="-342900">
              <a:defRPr/>
            </a:pPr>
            <a:r>
              <a:rPr lang="en-AU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your responsibility </a:t>
            </a:r>
            <a:r>
              <a:rPr lang="en-AU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formally request (generally in writing) a supervisor for accreditation </a:t>
            </a:r>
            <a:r>
              <a:rPr lang="en-AU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AU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school/s </a:t>
            </a:r>
            <a:r>
              <a:rPr lang="en-AU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AU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knows </a:t>
            </a:r>
            <a:r>
              <a:rPr lang="en-AU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practice </a:t>
            </a:r>
            <a:r>
              <a:rPr lang="en-AU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teacher.</a:t>
            </a:r>
          </a:p>
          <a:p>
            <a:pPr marL="342900" indent="-342900">
              <a:defRPr/>
            </a:pPr>
            <a:r>
              <a:rPr lang="en-AU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Schools are not obliged to provide a supervisor.  </a:t>
            </a:r>
            <a:endParaRPr lang="en-AU" sz="2500" dirty="0">
              <a:solidFill>
                <a:srgbClr val="19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r>
              <a:rPr lang="en-AU" sz="2500" i="1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Consider…</a:t>
            </a:r>
          </a:p>
          <a:p>
            <a:pPr indent="0">
              <a:buNone/>
              <a:defRPr/>
            </a:pPr>
            <a:r>
              <a:rPr lang="en-AU" sz="2500" i="1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How have / would you approach a school </a:t>
            </a:r>
            <a:r>
              <a:rPr lang="en-AU" sz="2500" i="1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request a </a:t>
            </a:r>
            <a:r>
              <a:rPr lang="en-AU" sz="2500" i="1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supervisor for your accreditation at Proficient 	Teacher? </a:t>
            </a:r>
            <a:endParaRPr lang="en-AU" sz="2500" i="1" dirty="0">
              <a:solidFill>
                <a:srgbClr val="19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AU" sz="2500" dirty="0"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Request a supervisor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316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67544" y="1124744"/>
            <a:ext cx="8229599" cy="4254500"/>
          </a:xfrm>
        </p:spPr>
        <p:txBody>
          <a:bodyPr/>
          <a:lstStyle/>
          <a:p>
            <a:pPr marL="342900" indent="-342900"/>
            <a:r>
              <a:rPr lang="en-AU" sz="2500" dirty="0" smtClean="0"/>
              <a:t>Support </a:t>
            </a:r>
            <a:r>
              <a:rPr lang="en-AU" sz="2500" dirty="0"/>
              <a:t>the teacher’s participation in a school based induction </a:t>
            </a:r>
            <a:r>
              <a:rPr lang="en-AU" sz="2500" dirty="0" smtClean="0"/>
              <a:t>program.</a:t>
            </a:r>
            <a:endParaRPr lang="en-AU" sz="2500" dirty="0"/>
          </a:p>
          <a:p>
            <a:pPr marL="342900" indent="-342900"/>
            <a:r>
              <a:rPr lang="en-AU" sz="2500" dirty="0"/>
              <a:t>Develop a schedule for classroom observations with pre-lesson consultation and </a:t>
            </a:r>
            <a:r>
              <a:rPr lang="en-AU" sz="2500" dirty="0" smtClean="0"/>
              <a:t>post-lesson feedback.</a:t>
            </a:r>
            <a:endParaRPr lang="en-AU" sz="2500" dirty="0"/>
          </a:p>
          <a:p>
            <a:pPr marL="342900" indent="-342900"/>
            <a:r>
              <a:rPr lang="en-AU" sz="2500" dirty="0" smtClean="0"/>
              <a:t>Regularly </a:t>
            </a:r>
            <a:r>
              <a:rPr lang="en-AU" sz="2500" dirty="0"/>
              <a:t>meet with the teacher to discuss progress and give </a:t>
            </a:r>
            <a:r>
              <a:rPr lang="en-AU" sz="2500" dirty="0" smtClean="0"/>
              <a:t>guidance, </a:t>
            </a:r>
            <a:r>
              <a:rPr lang="en-AU" sz="2500" dirty="0"/>
              <a:t>discuss classroom practice</a:t>
            </a:r>
            <a:r>
              <a:rPr lang="en-AU" sz="2500" dirty="0" smtClean="0"/>
              <a:t>, </a:t>
            </a:r>
            <a:r>
              <a:rPr lang="en-AU" sz="2500" dirty="0"/>
              <a:t>lesson observations, review and analyse teaching programs and student learning </a:t>
            </a:r>
            <a:r>
              <a:rPr lang="en-AU" sz="2500" dirty="0" smtClean="0"/>
              <a:t>outcomes </a:t>
            </a:r>
          </a:p>
          <a:p>
            <a:pPr marL="342900" indent="-342900"/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Assist the teacher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select a sample of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quality evidence of their practice against the Proficient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Teacher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Standards.</a:t>
            </a:r>
            <a:endParaRPr lang="en-AU" sz="2500" dirty="0"/>
          </a:p>
          <a:p>
            <a:endParaRPr lang="en-AU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/>
              <a:t>The Role of the supervisor / Mentor</a:t>
            </a:r>
          </a:p>
        </p:txBody>
      </p:sp>
      <p:sp>
        <p:nvSpPr>
          <p:cNvPr id="4" name="Rectangle 3"/>
          <p:cNvSpPr/>
          <p:nvPr/>
        </p:nvSpPr>
        <p:spPr>
          <a:xfrm>
            <a:off x="5910926" y="6361856"/>
            <a:ext cx="302762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</a:rPr>
              <a:t>www.nswteachers.nsw.edu.au</a:t>
            </a:r>
          </a:p>
        </p:txBody>
      </p:sp>
    </p:spTree>
    <p:extLst>
      <p:ext uri="{BB962C8B-B14F-4D97-AF65-F5344CB8AC3E}">
        <p14:creationId xmlns:p14="http://schemas.microsoft.com/office/powerpoint/2010/main" val="3164490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/>
            <a:r>
              <a:rPr lang="en-AU" sz="2500" dirty="0" smtClean="0"/>
              <a:t>Supports </a:t>
            </a:r>
            <a:r>
              <a:rPr lang="en-AU" sz="2500" dirty="0"/>
              <a:t>the teacher’s access </a:t>
            </a:r>
            <a:r>
              <a:rPr lang="en-AU" sz="2500" dirty="0" smtClean="0"/>
              <a:t>to a structured induction and to </a:t>
            </a:r>
            <a:r>
              <a:rPr lang="en-AU" sz="2500" dirty="0"/>
              <a:t>appropriate professional learning </a:t>
            </a:r>
            <a:r>
              <a:rPr lang="en-AU" sz="2500" dirty="0" smtClean="0"/>
              <a:t>opportunities.</a:t>
            </a:r>
            <a:endParaRPr lang="en-AU" sz="2500" dirty="0"/>
          </a:p>
          <a:p>
            <a:pPr marL="342900" indent="-342900"/>
            <a:r>
              <a:rPr lang="en-AU" sz="2500" dirty="0" smtClean="0"/>
              <a:t>Discusses </a:t>
            </a:r>
            <a:r>
              <a:rPr lang="en-AU" sz="2500" dirty="0"/>
              <a:t>and </a:t>
            </a:r>
            <a:r>
              <a:rPr lang="en-AU" sz="2500" dirty="0" smtClean="0"/>
              <a:t>analyses </a:t>
            </a:r>
            <a:r>
              <a:rPr lang="en-AU" sz="2500" dirty="0"/>
              <a:t>the selection of evidence and annotations with the teacher</a:t>
            </a:r>
          </a:p>
          <a:p>
            <a:pPr marL="342900" indent="-342900"/>
            <a:r>
              <a:rPr lang="en-AU" sz="2500" dirty="0" smtClean="0"/>
              <a:t>Signs </a:t>
            </a:r>
            <a:r>
              <a:rPr lang="en-AU" sz="2500" dirty="0"/>
              <a:t>and </a:t>
            </a:r>
            <a:r>
              <a:rPr lang="en-AU" sz="2500" dirty="0" smtClean="0"/>
              <a:t>dates evidence (as required)</a:t>
            </a:r>
            <a:endParaRPr lang="en-AU" sz="2500" dirty="0"/>
          </a:p>
          <a:p>
            <a:pPr marL="342900" indent="-342900"/>
            <a:r>
              <a:rPr lang="en-AU" sz="2500" dirty="0" smtClean="0"/>
              <a:t>Contributes </a:t>
            </a:r>
            <a:r>
              <a:rPr lang="en-AU" sz="2500" dirty="0"/>
              <a:t>to the accreditation report in conjunction </a:t>
            </a:r>
            <a:r>
              <a:rPr lang="en-AU" sz="2500" dirty="0" smtClean="0"/>
              <a:t>with the principal, TAA </a:t>
            </a:r>
            <a:r>
              <a:rPr lang="en-AU" sz="2500" dirty="0"/>
              <a:t>or its </a:t>
            </a:r>
            <a:r>
              <a:rPr lang="en-AU" sz="2500" dirty="0" smtClean="0"/>
              <a:t>representative. </a:t>
            </a:r>
            <a:endParaRPr lang="en-AU" sz="2500" dirty="0"/>
          </a:p>
          <a:p>
            <a:pPr indent="0">
              <a:buNone/>
            </a:pPr>
            <a:endParaRPr lang="en-AU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School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5910926" y="6361856"/>
            <a:ext cx="302762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</a:rPr>
              <a:t>www.nswteachers.nsw.edu.au</a:t>
            </a:r>
          </a:p>
        </p:txBody>
      </p:sp>
    </p:spTree>
    <p:extLst>
      <p:ext uri="{BB962C8B-B14F-4D97-AF65-F5344CB8AC3E}">
        <p14:creationId xmlns:p14="http://schemas.microsoft.com/office/powerpoint/2010/main" val="1195890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8788" y="1308100"/>
            <a:ext cx="8229600" cy="4254500"/>
          </a:xfrm>
        </p:spPr>
        <p:txBody>
          <a:bodyPr/>
          <a:lstStyle/>
          <a:p>
            <a:pPr indent="0">
              <a:buFont typeface="Arial"/>
              <a:buNone/>
              <a:defRPr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teacher accreditation authority (TAA) is the person or body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authorised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to determine if a teacher meets the requirements for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accreditation at Proficient Teacher.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>
              <a:defRPr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In the government sector this is the Director, Public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Schools. 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>
              <a:defRPr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In Catholic systemic schools it is usually the Diocesan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Director. 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>
              <a:defRPr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In most independent schools, it is the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 or head of school.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Teacher Accreditation authority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10926" y="6361856"/>
            <a:ext cx="302762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</a:rPr>
              <a:t>www.nswteachers.nsw.edu.au</a:t>
            </a:r>
          </a:p>
        </p:txBody>
      </p:sp>
    </p:spTree>
    <p:extLst>
      <p:ext uri="{BB962C8B-B14F-4D97-AF65-F5344CB8AC3E}">
        <p14:creationId xmlns:p14="http://schemas.microsoft.com/office/powerpoint/2010/main" val="158249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8788" y="1308100"/>
            <a:ext cx="8229600" cy="4254500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0">
              <a:buFont typeface="Arial" pitchFamily="34" charset="0"/>
              <a:buNone/>
              <a:defRPr/>
            </a:pPr>
            <a:r>
              <a:rPr 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The TAA is responsible for managing and monitoring teachers</a:t>
            </a:r>
            <a:r>
              <a:rPr lang="en-US" alt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’</a:t>
            </a:r>
            <a:r>
              <a:rPr 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accreditation, including:</a:t>
            </a:r>
          </a:p>
          <a:p>
            <a:pPr marL="457200" indent="-457200">
              <a:defRPr/>
            </a:pPr>
            <a:r>
              <a:rPr 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Making Proficient Teacher accreditation decisions</a:t>
            </a:r>
          </a:p>
          <a:p>
            <a:pPr marL="457200" indent="-457200">
              <a:defRPr/>
            </a:pPr>
            <a:r>
              <a:rPr 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Maintaining a record of accreditation decisions</a:t>
            </a:r>
          </a:p>
          <a:p>
            <a:pPr marL="457200" indent="-457200">
              <a:defRPr/>
            </a:pPr>
            <a:r>
              <a:rPr 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Completing the report on the teachers practice against the Standards</a:t>
            </a:r>
          </a:p>
          <a:p>
            <a:pPr marL="457200" indent="-457200">
              <a:defRPr/>
            </a:pPr>
            <a:r>
              <a:rPr 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Forwarding all accreditation decisions to BOSTES  </a:t>
            </a:r>
            <a:endParaRPr lang="en-AU" sz="25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indent="0">
              <a:buFont typeface="Arial" pitchFamily="34" charset="0"/>
              <a:buChar char="•"/>
              <a:defRPr/>
            </a:pPr>
            <a:endParaRPr lang="en-US" sz="25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Teacher Accreditation authority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10926" y="6361856"/>
            <a:ext cx="302762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</a:rPr>
              <a:t>www.nswteachers.nsw.edu.au</a:t>
            </a:r>
          </a:p>
        </p:txBody>
      </p:sp>
    </p:spTree>
    <p:extLst>
      <p:ext uri="{BB962C8B-B14F-4D97-AF65-F5344CB8AC3E}">
        <p14:creationId xmlns:p14="http://schemas.microsoft.com/office/powerpoint/2010/main" val="356553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23528" y="1124744"/>
            <a:ext cx="8640960" cy="4254500"/>
          </a:xfrm>
        </p:spPr>
        <p:txBody>
          <a:bodyPr/>
          <a:lstStyle/>
          <a:p>
            <a:pPr indent="0">
              <a:buNone/>
            </a:pPr>
            <a:r>
              <a:rPr lang="en-AU" sz="2500" b="1" dirty="0" smtClean="0"/>
              <a:t>Teaching </a:t>
            </a:r>
            <a:r>
              <a:rPr lang="en-AU" sz="2500" b="1" smtClean="0"/>
              <a:t>Standards Directorate:</a:t>
            </a:r>
            <a:endParaRPr lang="en-AU" sz="2500" dirty="0" smtClean="0"/>
          </a:p>
          <a:p>
            <a:pPr marL="285750" indent="-285750"/>
            <a:r>
              <a:rPr lang="en-AU" sz="2500" dirty="0" smtClean="0"/>
              <a:t>records accreditation decisions from TAAs</a:t>
            </a:r>
          </a:p>
          <a:p>
            <a:pPr marL="285750" indent="-285750"/>
            <a:r>
              <a:rPr lang="en-AU" sz="2500" dirty="0"/>
              <a:t>r</a:t>
            </a:r>
            <a:r>
              <a:rPr lang="en-AU" sz="2500" dirty="0" smtClean="0"/>
              <a:t>eviews each submission for inconsistencies</a:t>
            </a:r>
          </a:p>
          <a:p>
            <a:pPr marL="285750" indent="-285750"/>
            <a:r>
              <a:rPr lang="en-AU" sz="2500" dirty="0"/>
              <a:t>m</a:t>
            </a:r>
            <a:r>
              <a:rPr lang="en-AU" sz="2500" dirty="0" smtClean="0"/>
              <a:t>anages External Assessors for quality control</a:t>
            </a:r>
          </a:p>
          <a:p>
            <a:pPr marL="285750" indent="-285750"/>
            <a:r>
              <a:rPr lang="en-AU" sz="2500" dirty="0"/>
              <a:t>d</a:t>
            </a:r>
            <a:r>
              <a:rPr lang="en-AU" sz="2500" dirty="0" smtClean="0"/>
              <a:t>oes not alter accreditation decisions</a:t>
            </a:r>
          </a:p>
          <a:p>
            <a:pPr indent="0">
              <a:buNone/>
            </a:pPr>
            <a:r>
              <a:rPr lang="en-AU" sz="2500" b="1" dirty="0" smtClean="0"/>
              <a:t>The External Assessor:  </a:t>
            </a:r>
          </a:p>
          <a:p>
            <a:pPr marL="285750" lvl="1" indent="-285750">
              <a:buSzPct val="100000"/>
            </a:pPr>
            <a:r>
              <a:rPr lang="en-US" sz="2500" dirty="0"/>
              <a:t>m</a:t>
            </a:r>
            <a:r>
              <a:rPr lang="en-US" sz="2500" dirty="0" smtClean="0"/>
              <a:t>akes </a:t>
            </a:r>
            <a:r>
              <a:rPr lang="en-US" sz="2500" dirty="0"/>
              <a:t>an independent review of the report and </a:t>
            </a:r>
            <a:r>
              <a:rPr lang="en-US" sz="2500" dirty="0" smtClean="0"/>
              <a:t>evidence. </a:t>
            </a:r>
          </a:p>
          <a:p>
            <a:pPr marL="285750" lvl="1" indent="-285750">
              <a:buSzPct val="100000"/>
            </a:pPr>
            <a:r>
              <a:rPr lang="en-US" sz="2500" dirty="0"/>
              <a:t>a</a:t>
            </a:r>
            <a:r>
              <a:rPr lang="en-US" sz="2500" dirty="0" smtClean="0"/>
              <a:t>ssesses </a:t>
            </a:r>
            <a:r>
              <a:rPr lang="en-US" sz="2500" dirty="0"/>
              <a:t>the quality of evidence and </a:t>
            </a:r>
            <a:r>
              <a:rPr lang="en-US" sz="2500" dirty="0" smtClean="0"/>
              <a:t>annotations, </a:t>
            </a:r>
            <a:r>
              <a:rPr lang="en-US" sz="2500" dirty="0"/>
              <a:t>and demonstration of the Standards</a:t>
            </a:r>
          </a:p>
          <a:p>
            <a:pPr marL="285750" lvl="1" indent="-285750">
              <a:buSzPct val="100000"/>
            </a:pPr>
            <a:r>
              <a:rPr lang="en-US" sz="2500" dirty="0" smtClean="0"/>
              <a:t>does </a:t>
            </a:r>
            <a:r>
              <a:rPr lang="en-US" sz="2500" dirty="0"/>
              <a:t>not alter the </a:t>
            </a:r>
            <a:r>
              <a:rPr lang="en-US" sz="2500" dirty="0" smtClean="0"/>
              <a:t>accreditation decision</a:t>
            </a:r>
            <a:endParaRPr lang="en-US" sz="2500" dirty="0"/>
          </a:p>
          <a:p>
            <a:pPr indent="0">
              <a:buNone/>
            </a:pPr>
            <a:endParaRPr lang="en-AU" sz="25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Bostes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5910926" y="6361856"/>
            <a:ext cx="302762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</a:rPr>
              <a:t>www.nswteachers.nsw.edu.au</a:t>
            </a:r>
          </a:p>
        </p:txBody>
      </p:sp>
    </p:spTree>
    <p:extLst>
      <p:ext uri="{BB962C8B-B14F-4D97-AF65-F5344CB8AC3E}">
        <p14:creationId xmlns:p14="http://schemas.microsoft.com/office/powerpoint/2010/main" val="1010496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Module 3:</a:t>
            </a:r>
            <a:br>
              <a:rPr lang="en-US" sz="2800" dirty="0" smtClean="0"/>
            </a:br>
            <a:r>
              <a:rPr lang="en-US" sz="2800" dirty="0"/>
              <a:t>Roles and responsibilities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5910926" y="6361856"/>
            <a:ext cx="302762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</a:rPr>
              <a:t>www.nswteachers.nsw.edu.au</a:t>
            </a:r>
          </a:p>
        </p:txBody>
      </p:sp>
    </p:spTree>
    <p:extLst>
      <p:ext uri="{BB962C8B-B14F-4D97-AF65-F5344CB8AC3E}">
        <p14:creationId xmlns:p14="http://schemas.microsoft.com/office/powerpoint/2010/main" val="117482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8788" y="1308100"/>
            <a:ext cx="8229600" cy="4254500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defRPr/>
            </a:pPr>
            <a:r>
              <a:rPr lang="en-US" sz="25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Accreditation ensures a structured induction to teaching – it is not just about the report and evidence.   </a:t>
            </a:r>
          </a:p>
          <a:p>
            <a:pPr marL="457200" indent="-457200">
              <a:defRPr/>
            </a:pPr>
            <a:r>
              <a:rPr lang="en-US" sz="25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Accreditation at Proficient Teacher is a school-based process that provides the opportunity for support and feedback based on the Standards.</a:t>
            </a:r>
          </a:p>
          <a:p>
            <a:pPr marL="457200" indent="-457200">
              <a:defRPr/>
            </a:pPr>
            <a:r>
              <a:rPr lang="en-US" sz="25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Teachers are accredited on the basis of their consistent demonstration of the Standards at Proficient Teacher.</a:t>
            </a:r>
          </a:p>
          <a:p>
            <a:pPr marL="457200" indent="-457200">
              <a:defRPr/>
            </a:pPr>
            <a:r>
              <a:rPr lang="en-US" sz="25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Accreditation follows a period of practice (160-180 days teaching).</a:t>
            </a:r>
          </a:p>
          <a:p>
            <a:pPr marL="457200" indent="-457200">
              <a:defRPr/>
            </a:pPr>
            <a:endParaRPr lang="en-AU" sz="25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indent="0">
              <a:buFont typeface="Arial" pitchFamily="34" charset="0"/>
              <a:buNone/>
              <a:defRPr/>
            </a:pPr>
            <a:endParaRPr lang="en-US" sz="25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indent="0">
              <a:buFont typeface="Arial" pitchFamily="34" charset="0"/>
              <a:buNone/>
              <a:defRPr/>
            </a:pPr>
            <a:endParaRPr lang="en-AU" sz="25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indent="0">
              <a:buFont typeface="Arial" pitchFamily="34" charset="0"/>
              <a:buChar char="•"/>
              <a:defRPr/>
            </a:pPr>
            <a:endParaRPr lang="en-US" sz="25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accreditation at proficient TEACHER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910926" y="6361856"/>
            <a:ext cx="302762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</a:rPr>
              <a:t>www.nswteachers.nsw.edu.au</a:t>
            </a:r>
          </a:p>
        </p:txBody>
      </p:sp>
    </p:spTree>
    <p:extLst>
      <p:ext uri="{BB962C8B-B14F-4D97-AF65-F5344CB8AC3E}">
        <p14:creationId xmlns:p14="http://schemas.microsoft.com/office/powerpoint/2010/main" val="118828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indent="0">
              <a:buNone/>
              <a:defRPr/>
            </a:pPr>
            <a:r>
              <a:rPr lang="en-US" sz="2500" dirty="0" smtClean="0"/>
              <a:t>You should ensure you know </a:t>
            </a:r>
            <a:r>
              <a:rPr lang="en-US" sz="2500" dirty="0"/>
              <a:t>the requirements of accreditation and manage your own process.</a:t>
            </a:r>
          </a:p>
          <a:p>
            <a:pPr marL="457200" indent="-457200">
              <a:defRPr/>
            </a:pPr>
            <a:r>
              <a:rPr lang="en-US" sz="2500" dirty="0"/>
              <a:t>Visit </a:t>
            </a:r>
            <a:r>
              <a:rPr lang="en-US" sz="2500" dirty="0" smtClean="0"/>
              <a:t>the BOSTES </a:t>
            </a:r>
            <a:r>
              <a:rPr lang="en-US" sz="2500" dirty="0"/>
              <a:t>website and review </a:t>
            </a:r>
            <a:r>
              <a:rPr lang="en-US" sz="2500" dirty="0" smtClean="0"/>
              <a:t>the information for accreditation </a:t>
            </a:r>
            <a:r>
              <a:rPr lang="en-US" sz="2500" dirty="0"/>
              <a:t>at Proficient </a:t>
            </a:r>
            <a:r>
              <a:rPr lang="en-US" sz="2500" dirty="0" smtClean="0"/>
              <a:t>Teacher (www.bostes.nsw.edu.au).</a:t>
            </a:r>
            <a:endParaRPr lang="en-AU" sz="2500" dirty="0"/>
          </a:p>
          <a:p>
            <a:pPr marL="457200" indent="-457200">
              <a:defRPr/>
            </a:pPr>
            <a:r>
              <a:rPr lang="en-US" sz="2500" dirty="0"/>
              <a:t>Be aware of the </a:t>
            </a:r>
            <a:r>
              <a:rPr lang="en-US" sz="2500" dirty="0" smtClean="0"/>
              <a:t>process and </a:t>
            </a:r>
            <a:r>
              <a:rPr lang="en-US" sz="2500" dirty="0"/>
              <a:t>requirements of your </a:t>
            </a:r>
            <a:r>
              <a:rPr lang="en-US" sz="2500" dirty="0" smtClean="0"/>
              <a:t>employer (also your TAA).</a:t>
            </a:r>
            <a:endParaRPr lang="en-AU" sz="2500" dirty="0"/>
          </a:p>
          <a:p>
            <a:pPr marL="457200" indent="-457200">
              <a:defRPr/>
            </a:pPr>
            <a:r>
              <a:rPr lang="en-US" sz="2500" dirty="0" smtClean="0"/>
              <a:t>Familiarise yourself with the Australian Professional </a:t>
            </a:r>
            <a:r>
              <a:rPr lang="en-US" sz="2500" dirty="0"/>
              <a:t>Standards for Teachers at the </a:t>
            </a:r>
            <a:r>
              <a:rPr lang="en-US" sz="2500" dirty="0" smtClean="0"/>
              <a:t>Proficient Teacher level</a:t>
            </a:r>
            <a:endParaRPr lang="en-AU" sz="2500" dirty="0"/>
          </a:p>
          <a:p>
            <a:pPr marL="457200" indent="-457200">
              <a:defRPr/>
            </a:pPr>
            <a:r>
              <a:rPr lang="en-US" sz="2500" dirty="0"/>
              <a:t>Know </a:t>
            </a:r>
            <a:r>
              <a:rPr lang="en-US" sz="2500" dirty="0" smtClean="0"/>
              <a:t>your individual accreditation due date.</a:t>
            </a:r>
            <a:endParaRPr lang="en-AU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role of the Teacher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5910926" y="6361856"/>
            <a:ext cx="302762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</a:rPr>
              <a:t>www.nswteachers.nsw.edu.au</a:t>
            </a:r>
          </a:p>
        </p:txBody>
      </p:sp>
    </p:spTree>
    <p:extLst>
      <p:ext uri="{BB962C8B-B14F-4D97-AF65-F5344CB8AC3E}">
        <p14:creationId xmlns:p14="http://schemas.microsoft.com/office/powerpoint/2010/main" val="2574130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67544" y="1268760"/>
            <a:ext cx="8229599" cy="4680520"/>
          </a:xfrm>
        </p:spPr>
        <p:txBody>
          <a:bodyPr/>
          <a:lstStyle/>
          <a:p>
            <a:pPr indent="0">
              <a:buFont typeface="Arial" pitchFamily="34" charset="0"/>
              <a:buNone/>
              <a:defRPr/>
            </a:pPr>
            <a:r>
              <a:rPr lang="en-US" sz="2500" dirty="0" smtClean="0">
                <a:solidFill>
                  <a:schemeClr val="tx1"/>
                </a:solidFill>
                <a:ea typeface="ＭＳ Ｐゴシック" pitchFamily="34" charset="-128"/>
                <a:cs typeface="Arial" pitchFamily="34" charset="0"/>
              </a:rPr>
              <a:t>Accreditation at Proficient Teacher is verified </a:t>
            </a:r>
            <a:r>
              <a:rPr lang="en-US" sz="2500" dirty="0">
                <a:solidFill>
                  <a:schemeClr val="tx1"/>
                </a:solidFill>
                <a:ea typeface="ＭＳ Ｐゴシック" pitchFamily="34" charset="-128"/>
                <a:cs typeface="Arial" pitchFamily="34" charset="0"/>
              </a:rPr>
              <a:t>through: </a:t>
            </a:r>
          </a:p>
          <a:p>
            <a:pPr marL="342900" indent="-342900"/>
            <a:r>
              <a:rPr lang="en-AU" sz="2500" dirty="0" smtClean="0"/>
              <a:t>Curriculum planning documents</a:t>
            </a:r>
          </a:p>
          <a:p>
            <a:pPr marL="342900" indent="-342900"/>
            <a:r>
              <a:rPr lang="en-AU" sz="2500" dirty="0" smtClean="0"/>
              <a:t>Assessment and evidence of student learning</a:t>
            </a:r>
          </a:p>
          <a:p>
            <a:pPr marL="342900" indent="-342900"/>
            <a:r>
              <a:rPr lang="en-AU" sz="2500" dirty="0" smtClean="0"/>
              <a:t>Observations and discussions</a:t>
            </a:r>
          </a:p>
          <a:p>
            <a:pPr marL="342900" indent="-342900"/>
            <a:r>
              <a:rPr lang="en-AU" sz="2500" dirty="0" smtClean="0"/>
              <a:t>Feedback received and given</a:t>
            </a:r>
          </a:p>
          <a:p>
            <a:pPr marL="342900" indent="-342900"/>
            <a:r>
              <a:rPr lang="en-AU" sz="2500" dirty="0" smtClean="0"/>
              <a:t>Teacher reflections</a:t>
            </a:r>
          </a:p>
          <a:p>
            <a:pPr marL="342900" indent="-342900"/>
            <a:r>
              <a:rPr lang="en-AU" sz="2500" dirty="0" smtClean="0"/>
              <a:t>Collaboration and professional learning</a:t>
            </a:r>
          </a:p>
          <a:p>
            <a:pPr marL="342900" indent="-342900"/>
            <a:endParaRPr lang="en-AU" sz="2500" dirty="0"/>
          </a:p>
          <a:p>
            <a:pPr indent="0">
              <a:buNone/>
            </a:pPr>
            <a:r>
              <a:rPr lang="en-AU" sz="2500" dirty="0" smtClean="0"/>
              <a:t>Refer to the </a:t>
            </a:r>
            <a:r>
              <a:rPr lang="en-AU" sz="2500" i="1" dirty="0" smtClean="0"/>
              <a:t>Evidence </a:t>
            </a:r>
            <a:r>
              <a:rPr lang="en-AU" sz="2500" i="1" dirty="0"/>
              <a:t>G</a:t>
            </a:r>
            <a:r>
              <a:rPr lang="en-AU" sz="2500" i="1" dirty="0" smtClean="0"/>
              <a:t>uide for the Proficient Teacher Standards </a:t>
            </a:r>
            <a:r>
              <a:rPr lang="en-AU" sz="2500" dirty="0" smtClean="0"/>
              <a:t>for more detailed examples.</a:t>
            </a:r>
            <a:endParaRPr lang="en-AU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Demonstrating Proficiency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5910926" y="6361856"/>
            <a:ext cx="302762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</a:rPr>
              <a:t>www.nswteachers.nsw.edu.au</a:t>
            </a:r>
          </a:p>
        </p:txBody>
      </p:sp>
    </p:spTree>
    <p:extLst>
      <p:ext uri="{BB962C8B-B14F-4D97-AF65-F5344CB8AC3E}">
        <p14:creationId xmlns:p14="http://schemas.microsoft.com/office/powerpoint/2010/main" val="168059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85750" lvl="1" indent="-285750" eaLnBrk="1" hangingPunct="1">
              <a:spcAft>
                <a:spcPts val="200"/>
              </a:spcAft>
              <a:buFont typeface="Arial" charset="0"/>
              <a:buChar char="•"/>
            </a:pPr>
            <a:r>
              <a:rPr lang="en-US" altLang="en-U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 the </a:t>
            </a:r>
            <a:r>
              <a:rPr lang="en-US" altLang="en-US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  <a:r>
              <a:rPr lang="en-US" altLang="en-U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Proficient Teacher.</a:t>
            </a:r>
            <a:endParaRPr lang="en-US" altLang="en-US" sz="2500" dirty="0">
              <a:solidFill>
                <a:srgbClr val="19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eaLnBrk="1" hangingPunct="1">
              <a:spcAft>
                <a:spcPts val="200"/>
              </a:spcAft>
              <a:buFont typeface="Arial" charset="0"/>
              <a:buChar char="•"/>
            </a:pPr>
            <a:r>
              <a:rPr lang="en-US" altLang="en-U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you are integrating the </a:t>
            </a:r>
            <a:r>
              <a:rPr lang="en-US" altLang="en-US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Descriptors </a:t>
            </a:r>
            <a:r>
              <a:rPr lang="en-US" altLang="en-U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 your </a:t>
            </a:r>
            <a:r>
              <a:rPr lang="en-US" altLang="en-US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practice.</a:t>
            </a:r>
            <a:endParaRPr lang="en-US" altLang="en-US" sz="2500" dirty="0">
              <a:solidFill>
                <a:srgbClr val="19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eaLnBrk="1" hangingPunct="1">
              <a:spcAft>
                <a:spcPts val="200"/>
              </a:spcAft>
              <a:buFont typeface="Arial" charset="0"/>
              <a:buChar char="•"/>
            </a:pPr>
            <a:r>
              <a:rPr lang="en-US" altLang="en-U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 relationship with your supervisor / mentor</a:t>
            </a:r>
          </a:p>
          <a:p>
            <a:pPr marL="889000" lvl="2" indent="-457200" eaLnBrk="1" hangingPunct="1"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altLang="en-U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and communicate your support needs</a:t>
            </a:r>
          </a:p>
          <a:p>
            <a:pPr marL="889000" lvl="2" indent="-457200" eaLnBrk="1" hangingPunct="1"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altLang="en-U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and develop an accreditation plan</a:t>
            </a:r>
          </a:p>
          <a:p>
            <a:pPr marL="285750" lvl="1" indent="-285750" eaLnBrk="1" hangingPunct="1">
              <a:spcAft>
                <a:spcPts val="200"/>
              </a:spcAft>
              <a:buFont typeface="Arial" charset="0"/>
              <a:buChar char="•"/>
            </a:pPr>
            <a:r>
              <a:rPr lang="en-US" altLang="en-U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 evidence of your work </a:t>
            </a:r>
            <a:r>
              <a:rPr lang="en-US" altLang="en-US" sz="2500" i="1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you go </a:t>
            </a:r>
            <a:endParaRPr lang="en-US" altLang="en-US" sz="2500" i="1" dirty="0" smtClean="0">
              <a:solidFill>
                <a:srgbClr val="19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eaLnBrk="1" hangingPunct="1">
              <a:spcAft>
                <a:spcPts val="200"/>
              </a:spcAft>
              <a:buFont typeface="Arial" charset="0"/>
              <a:buChar char="•"/>
            </a:pPr>
            <a:r>
              <a:rPr lang="en-US" altLang="en-US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opportunities to develop evidence of the Standards </a:t>
            </a:r>
            <a:endParaRPr lang="en-US" altLang="en-US" sz="2500" dirty="0">
              <a:solidFill>
                <a:srgbClr val="19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role of the Teacher</a:t>
            </a:r>
          </a:p>
        </p:txBody>
      </p:sp>
      <p:sp>
        <p:nvSpPr>
          <p:cNvPr id="4" name="Rectangle 3"/>
          <p:cNvSpPr/>
          <p:nvPr/>
        </p:nvSpPr>
        <p:spPr>
          <a:xfrm>
            <a:off x="5910926" y="6361856"/>
            <a:ext cx="302762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</a:rPr>
              <a:t>www.nswteachers.nsw.edu.au</a:t>
            </a:r>
          </a:p>
        </p:txBody>
      </p:sp>
    </p:spTree>
    <p:extLst>
      <p:ext uri="{BB962C8B-B14F-4D97-AF65-F5344CB8AC3E}">
        <p14:creationId xmlns:p14="http://schemas.microsoft.com/office/powerpoint/2010/main" val="929166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8788" y="1308100"/>
            <a:ext cx="8361684" cy="4254500"/>
          </a:xfrm>
        </p:spPr>
        <p:txBody>
          <a:bodyPr/>
          <a:lstStyle/>
          <a:p>
            <a:pPr marL="285750" lvl="1" indent="-285750" eaLnBrk="1" hangingPunct="1">
              <a:spcAft>
                <a:spcPts val="200"/>
              </a:spcAft>
              <a:buFont typeface="Arial" charset="0"/>
              <a:buChar char="•"/>
            </a:pPr>
            <a:r>
              <a:rPr lang="en-US" altLang="en-U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Demonstrate to your </a:t>
            </a:r>
            <a:r>
              <a:rPr lang="en-US" altLang="en-US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that </a:t>
            </a:r>
            <a:r>
              <a:rPr lang="en-US" altLang="en-U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meet </a:t>
            </a:r>
            <a:r>
              <a:rPr lang="en-US" altLang="en-US" sz="2500" b="1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altLang="en-U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altLang="en-US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Descriptors.</a:t>
            </a:r>
            <a:endParaRPr lang="en-US" altLang="en-US" sz="2500" dirty="0">
              <a:solidFill>
                <a:srgbClr val="19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eaLnBrk="1" hangingPunct="1">
              <a:spcAft>
                <a:spcPts val="200"/>
              </a:spcAft>
              <a:buFont typeface="Arial" charset="0"/>
              <a:buChar char="•"/>
            </a:pPr>
            <a:r>
              <a:rPr lang="en-US" altLang="en-US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Regularly discuss </a:t>
            </a:r>
            <a:r>
              <a:rPr lang="en-US" altLang="en-U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progress against the </a:t>
            </a:r>
            <a:r>
              <a:rPr lang="en-US" altLang="en-US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Standards.</a:t>
            </a:r>
            <a:endParaRPr lang="en-US" altLang="en-US" sz="2500" dirty="0">
              <a:solidFill>
                <a:srgbClr val="19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eaLnBrk="1" hangingPunct="1">
              <a:spcAft>
                <a:spcPts val="200"/>
              </a:spcAft>
              <a:buFont typeface="Arial" charset="0"/>
              <a:buChar char="•"/>
            </a:pPr>
            <a:r>
              <a:rPr lang="en-US" altLang="en-U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egotiate a </a:t>
            </a:r>
            <a:r>
              <a:rPr lang="en-US" altLang="en-U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timeframe for the Accreditation </a:t>
            </a:r>
            <a:r>
              <a:rPr lang="en-US" altLang="en-US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Report.</a:t>
            </a:r>
            <a:endParaRPr lang="en-US" altLang="en-US" sz="2500" dirty="0">
              <a:solidFill>
                <a:srgbClr val="19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eaLnBrk="1" hangingPunct="1">
              <a:spcAft>
                <a:spcPts val="200"/>
              </a:spcAft>
              <a:buFont typeface="Arial" charset="0"/>
              <a:buChar char="•"/>
            </a:pPr>
            <a:r>
              <a:rPr lang="en-US" altLang="en-U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quality samples of your work that demonstrates the </a:t>
            </a:r>
            <a:r>
              <a:rPr lang="en-US" altLang="en-US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Standards.</a:t>
            </a:r>
            <a:endParaRPr lang="en-US" altLang="en-US" sz="2500" dirty="0">
              <a:solidFill>
                <a:srgbClr val="19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eaLnBrk="1" hangingPunct="1">
              <a:spcAft>
                <a:spcPts val="200"/>
              </a:spcAft>
              <a:buFont typeface="Arial" charset="0"/>
              <a:buChar char="•"/>
            </a:pPr>
            <a:r>
              <a:rPr lang="en-US" altLang="en-U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Annotate your evidence against the </a:t>
            </a:r>
            <a:r>
              <a:rPr lang="en-US" altLang="en-US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Descriptors</a:t>
            </a:r>
            <a:r>
              <a:rPr lang="en-US" altLang="en-U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articulating how your practice demonstrates achievement of </a:t>
            </a:r>
            <a:r>
              <a:rPr lang="en-US" altLang="en-US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Standard Descriptors.</a:t>
            </a:r>
            <a:endParaRPr lang="en-US" altLang="en-US" sz="2500" dirty="0">
              <a:solidFill>
                <a:srgbClr val="19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role of the Teacher</a:t>
            </a:r>
          </a:p>
        </p:txBody>
      </p:sp>
      <p:sp>
        <p:nvSpPr>
          <p:cNvPr id="4" name="Rectangle 3"/>
          <p:cNvSpPr/>
          <p:nvPr/>
        </p:nvSpPr>
        <p:spPr>
          <a:xfrm>
            <a:off x="5910926" y="6361856"/>
            <a:ext cx="302762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</a:rPr>
              <a:t>www.nswteachers.nsw.edu.au</a:t>
            </a:r>
          </a:p>
        </p:txBody>
      </p:sp>
    </p:spTree>
    <p:extLst>
      <p:ext uri="{BB962C8B-B14F-4D97-AF65-F5344CB8AC3E}">
        <p14:creationId xmlns:p14="http://schemas.microsoft.com/office/powerpoint/2010/main" val="2440592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1"/>
          <p:cNvSpPr>
            <a:spLocks noGrp="1"/>
          </p:cNvSpPr>
          <p:nvPr>
            <p:ph sz="quarter" idx="10"/>
          </p:nvPr>
        </p:nvSpPr>
        <p:spPr bwMode="auto">
          <a:xfrm>
            <a:off x="457200" y="1266825"/>
            <a:ext cx="8229600" cy="46196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indent="0" eaLnBrk="1" hangingPunct="1">
              <a:buFont typeface="Arial"/>
              <a:buNone/>
              <a:defRPr/>
            </a:pPr>
            <a:r>
              <a:rPr lang="en-US" altLang="en-US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each individual teacher’s responsibility to manage their own accreditation, you should do this by:</a:t>
            </a:r>
          </a:p>
          <a:p>
            <a:pPr marL="285750" lvl="1" indent="-285750" eaLnBrk="1" hangingPunct="1">
              <a:defRPr/>
            </a:pPr>
            <a:r>
              <a:rPr lang="en-US" altLang="en-US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with your supervisor/s throughout.</a:t>
            </a:r>
          </a:p>
          <a:p>
            <a:pPr marL="285750" lvl="1" indent="-285750" eaLnBrk="1" hangingPunct="1">
              <a:defRPr/>
            </a:pPr>
            <a:r>
              <a:rPr lang="en-US" altLang="en-US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from your experiences / acting on feedback</a:t>
            </a:r>
          </a:p>
          <a:p>
            <a:pPr marL="285750" lvl="1" indent="-285750" eaLnBrk="1" hangingPunct="1">
              <a:defRPr/>
            </a:pPr>
            <a:r>
              <a:rPr lang="en-US" altLang="en-US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communicating your support needs</a:t>
            </a:r>
          </a:p>
          <a:p>
            <a:pPr marL="285750" lvl="1" indent="-285750" eaLnBrk="1" hangingPunct="1">
              <a:defRPr/>
            </a:pPr>
            <a:r>
              <a:rPr lang="en-US" altLang="en-US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referring to the resources available to support you </a:t>
            </a:r>
          </a:p>
          <a:p>
            <a:pPr marL="285750" lvl="1" indent="-285750" eaLnBrk="1" hangingPunct="1">
              <a:defRPr/>
            </a:pPr>
            <a:r>
              <a:rPr lang="en-US" altLang="en-US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seeking professional support and advice from colleagues both within and beyond the school</a:t>
            </a:r>
          </a:p>
          <a:p>
            <a:pPr marL="285750" lvl="1" indent="-285750" eaLnBrk="1" hangingPunct="1">
              <a:defRPr/>
            </a:pPr>
            <a:r>
              <a:rPr lang="en-US" altLang="en-US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collecting samples of work drawn directly from your teaching practice</a:t>
            </a:r>
          </a:p>
          <a:p>
            <a:pPr marL="285750" lvl="1" indent="-285750" eaLnBrk="1" hangingPunct="1">
              <a:defRPr/>
            </a:pPr>
            <a:endParaRPr lang="en-US" altLang="en-US" sz="2500" dirty="0" smtClean="0">
              <a:solidFill>
                <a:srgbClr val="19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523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cap="none" smtClean="0">
                <a:latin typeface="Arial" charset="0"/>
                <a:cs typeface="Arial" charset="0"/>
              </a:rPr>
              <a:t>YOUR RESPONSIBILITIES</a:t>
            </a:r>
          </a:p>
        </p:txBody>
      </p:sp>
      <p:sp>
        <p:nvSpPr>
          <p:cNvPr id="107524" name="TextBox 3"/>
          <p:cNvSpPr txBox="1">
            <a:spLocks noChangeArrowheads="1"/>
          </p:cNvSpPr>
          <p:nvPr/>
        </p:nvSpPr>
        <p:spPr bwMode="auto">
          <a:xfrm>
            <a:off x="4524375" y="660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endParaRPr lang="en-US" altLang="en-US">
              <a:solidFill>
                <a:srgbClr val="454545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10926" y="6361856"/>
            <a:ext cx="302762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</a:rPr>
              <a:t>www.nswteachers.nsw.edu.au</a:t>
            </a:r>
          </a:p>
        </p:txBody>
      </p:sp>
    </p:spTree>
    <p:extLst>
      <p:ext uri="{BB962C8B-B14F-4D97-AF65-F5344CB8AC3E}">
        <p14:creationId xmlns:p14="http://schemas.microsoft.com/office/powerpoint/2010/main" val="177182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1"/>
          <p:cNvSpPr>
            <a:spLocks noGrp="1"/>
          </p:cNvSpPr>
          <p:nvPr>
            <p:ph sz="quarter" idx="10"/>
          </p:nvPr>
        </p:nvSpPr>
        <p:spPr bwMode="auto">
          <a:xfrm>
            <a:off x="323528" y="1030289"/>
            <a:ext cx="8280920" cy="470296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indent="0" eaLnBrk="1" hangingPunct="1">
              <a:spcBef>
                <a:spcPts val="1200"/>
              </a:spcBef>
              <a:buFont typeface="Arial"/>
              <a:buNone/>
              <a:defRPr/>
            </a:pPr>
            <a:r>
              <a:rPr lang="en-US" altLang="en-US" sz="24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24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asual or part-time teachers will need to ensure that they:</a:t>
            </a:r>
          </a:p>
          <a:p>
            <a:pPr marL="285750" lvl="1" indent="-285750" eaLnBrk="1" hangingPunct="1">
              <a:defRPr/>
            </a:pPr>
            <a:r>
              <a:rPr lang="en-US" altLang="en-US" sz="24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demonstrate the Standards in their employment over the five year period</a:t>
            </a:r>
          </a:p>
          <a:p>
            <a:pPr marL="285750" lvl="1" indent="-285750" eaLnBrk="1" hangingPunct="1">
              <a:defRPr/>
            </a:pPr>
            <a:r>
              <a:rPr lang="en-US" altLang="en-US" sz="24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 their achievement and demonstration of the Standards</a:t>
            </a:r>
          </a:p>
          <a:p>
            <a:pPr marL="285750" lvl="1" indent="-285750" eaLnBrk="1" hangingPunct="1">
              <a:defRPr/>
            </a:pPr>
            <a:r>
              <a:rPr lang="en-US" altLang="en-US" sz="24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 regular and </a:t>
            </a:r>
            <a:r>
              <a:rPr lang="en-US" altLang="en-US" sz="25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consistent</a:t>
            </a:r>
            <a:r>
              <a:rPr lang="en-US" altLang="en-US" sz="24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employment between one or two schools</a:t>
            </a:r>
          </a:p>
          <a:p>
            <a:pPr marL="285750" lvl="1" indent="-285750" eaLnBrk="1" hangingPunct="1">
              <a:defRPr/>
            </a:pPr>
            <a:r>
              <a:rPr lang="en-US" altLang="en-US" sz="24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 professional relationship with at least one school who will be able to write an Accreditation Report on your practice</a:t>
            </a:r>
          </a:p>
          <a:p>
            <a:pPr marL="285750" lvl="1" indent="-285750" eaLnBrk="1" hangingPunct="1">
              <a:defRPr/>
            </a:pPr>
            <a:r>
              <a:rPr lang="en-US" altLang="en-US" sz="24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en-US" sz="2400" dirty="0" smtClean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anage the requirements over the course of your maximum period</a:t>
            </a:r>
          </a:p>
          <a:p>
            <a:pPr marL="285750" lvl="1" indent="-285750" eaLnBrk="1" hangingPunct="1">
              <a:defRPr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08547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cap="none" smtClean="0">
                <a:latin typeface="Arial" charset="0"/>
                <a:cs typeface="Arial" charset="0"/>
              </a:rPr>
              <a:t>YOUR RESPONSIBILITIES</a:t>
            </a:r>
          </a:p>
        </p:txBody>
      </p:sp>
      <p:sp>
        <p:nvSpPr>
          <p:cNvPr id="108548" name="TextBox 3"/>
          <p:cNvSpPr txBox="1">
            <a:spLocks noChangeArrowheads="1"/>
          </p:cNvSpPr>
          <p:nvPr/>
        </p:nvSpPr>
        <p:spPr bwMode="auto">
          <a:xfrm>
            <a:off x="4524375" y="660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endParaRPr lang="en-US" altLang="en-US">
              <a:solidFill>
                <a:srgbClr val="454545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10926" y="6361856"/>
            <a:ext cx="302762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</a:rPr>
              <a:t>www.nswteachers.nsw.edu.au</a:t>
            </a:r>
          </a:p>
        </p:txBody>
      </p:sp>
    </p:spTree>
    <p:extLst>
      <p:ext uri="{BB962C8B-B14F-4D97-AF65-F5344CB8AC3E}">
        <p14:creationId xmlns:p14="http://schemas.microsoft.com/office/powerpoint/2010/main" val="217357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BOSTES">
      <a:dk1>
        <a:srgbClr val="454545"/>
      </a:dk1>
      <a:lt1>
        <a:sysClr val="window" lastClr="FFFFFF"/>
      </a:lt1>
      <a:dk2>
        <a:srgbClr val="1F497D"/>
      </a:dk2>
      <a:lt2>
        <a:srgbClr val="EEECE1"/>
      </a:lt2>
      <a:accent1>
        <a:srgbClr val="174A7C"/>
      </a:accent1>
      <a:accent2>
        <a:srgbClr val="45454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976</Words>
  <Application>Microsoft Office PowerPoint</Application>
  <PresentationFormat>On-screen Show (4:3)</PresentationFormat>
  <Paragraphs>147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Theme</vt:lpstr>
      <vt:lpstr>Accreditation Support for Teachers</vt:lpstr>
      <vt:lpstr>Module 3: Roles and responsibilities   </vt:lpstr>
      <vt:lpstr>accreditation at proficient TEACHER</vt:lpstr>
      <vt:lpstr>The role of the Teacher</vt:lpstr>
      <vt:lpstr>Demonstrating Proficiency</vt:lpstr>
      <vt:lpstr>The role of the Teacher</vt:lpstr>
      <vt:lpstr>The role of the Teacher</vt:lpstr>
      <vt:lpstr>YOUR RESPONSIBILITIES</vt:lpstr>
      <vt:lpstr>YOUR RESPONSIBILITIES</vt:lpstr>
      <vt:lpstr>Request a supervisor</vt:lpstr>
      <vt:lpstr>The Role of the supervisor / Mentor</vt:lpstr>
      <vt:lpstr>The School</vt:lpstr>
      <vt:lpstr>Teacher Accreditation authority</vt:lpstr>
      <vt:lpstr>Teacher Accreditation authority</vt:lpstr>
      <vt:lpstr>Bostes</vt:lpstr>
    </vt:vector>
  </TitlesOfParts>
  <Company>OBOS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Accreditation Support for Teachers</dc:title>
  <dc:creator>David Gault</dc:creator>
  <cp:lastModifiedBy>David Gault</cp:lastModifiedBy>
  <cp:revision>8</cp:revision>
  <dcterms:created xsi:type="dcterms:W3CDTF">2015-02-16T01:02:59Z</dcterms:created>
  <dcterms:modified xsi:type="dcterms:W3CDTF">2015-02-19T22:18:57Z</dcterms:modified>
</cp:coreProperties>
</file>