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1" r:id="rId3"/>
  </p:sldMasterIdLst>
  <p:notesMasterIdLst>
    <p:notesMasterId r:id="rId24"/>
  </p:notesMasterIdLst>
  <p:sldIdLst>
    <p:sldId id="25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1C50B-FA04-4B61-9FE1-E78F6E6B48B3}" type="datetimeFigureOut">
              <a:rPr lang="en-AU" smtClean="0"/>
              <a:t>19/02/2015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4B1AD-5319-43F6-B2B8-23BD714FC8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77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 u="sng" smtClean="0">
                <a:ea typeface="ヒラギノ角ゴ Pro W3" charset="-128"/>
              </a:rPr>
              <a:t>Tips</a:t>
            </a:r>
          </a:p>
          <a:p>
            <a:pPr eaLnBrk="1" hangingPunct="1">
              <a:spcBef>
                <a:spcPct val="0"/>
              </a:spcBef>
            </a:pPr>
            <a:endParaRPr lang="en-US" altLang="en-US" b="1" smtClean="0"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ea typeface="ヒラギノ角ゴ Pro W3" charset="-128"/>
              </a:rPr>
              <a:t>Keep the title short</a:t>
            </a:r>
            <a:endParaRPr lang="en-US" altLang="en-US" smtClean="0"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ヒラギノ角ゴ Pro W3" charset="-128"/>
              </a:rPr>
              <a:t>This is a presentation, not an academic journal article.  If you need more than five words to capture the main idea, it’s not the main idea.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ヒラギノ角ゴ Pro W3" charset="-128"/>
              </a:rPr>
              <a:t>Here are some tips: use the sub-head to qualify or describe your title if necessary.  Don’t use “BOSTES” in the title; that’s what the logo is for.   </a:t>
            </a:r>
          </a:p>
          <a:p>
            <a:pPr eaLnBrk="1" hangingPunct="1">
              <a:spcBef>
                <a:spcPct val="0"/>
              </a:spcBef>
            </a:pPr>
            <a:endParaRPr lang="en-US" altLang="en-US" b="1" smtClean="0"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ea typeface="ヒラギノ角ゴ Pro W3" charset="-128"/>
              </a:rPr>
              <a:t>Identify the date and audience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ヒラギノ角ゴ Pro W3" charset="-128"/>
              </a:rPr>
              <a:t>There are a couple of reasons to include a date and audience. First, it’s polite to show you know who you are speaking to. Second, we use a single presentation on a number of occasions and this is a form of version control. </a:t>
            </a: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2CC0E13-D914-49B9-91F6-14BFF8618E64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Michele</a:t>
            </a:r>
          </a:p>
          <a:p>
            <a:endParaRPr lang="en-AU" altLang="en-US" smtClean="0">
              <a:ea typeface="ＭＳ Ｐゴシック" pitchFamily="34" charset="-128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A34163-472A-46C8-A02E-11A9AB4743E3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u="sng" smtClean="0">
                <a:ea typeface="ＭＳ Ｐゴシック" pitchFamily="34" charset="-128"/>
              </a:rPr>
              <a:t>Notes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Focus on key messages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Avoid unnecessary details 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Organise points from the most to the least important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Aim for three points per slide and six words per point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Use graphs in your slides, images to complement your words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Graphs provide a visual summary of data and are easy for the audience to process (column, pie, line etc)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Flowcharts show relationships, milestones and processes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Tables keep things neat (timelines, agenda items etc)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A picture is worth a thousand words – consider using screenshots to show your point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Videos allow you to show rather than tell, and can reinforce your message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Make handouts from speaker notes</a:t>
            </a: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A464924-AFAA-4510-A5F8-C4ECB36B3B1F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u="sng" smtClean="0">
                <a:ea typeface="ＭＳ Ｐゴシック" pitchFamily="34" charset="-128"/>
              </a:rPr>
              <a:t>Notes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Focus on key messages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Avoid unnecessary details 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Organise points from the most to the least important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Aim for three points per slide and six words per point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Use graphs in your slides, images to complement your words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Graphs provide a visual summary of data and are easy for the audience to process (column, pie, line etc.)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Flowcharts show relationships, milestones and processes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Tables keep things neat (timelines, agenda items etc.)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A picture is worth a thousand words – consider using screenshots to show your point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Videos allow you to show rather than tell, and can reinforce your message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Make handouts from speaker notes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78536FE-3434-411C-BEC6-36CAD1A76EA0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B3946-FFE8-4FE6-A08B-A2D6DEAFF7B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481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mtClean="0">
                <a:ea typeface="ＭＳ Ｐゴシック" pitchFamily="34" charset="-128"/>
              </a:rPr>
              <a:t>Gault</a:t>
            </a:r>
          </a:p>
          <a:p>
            <a:endParaRPr lang="en-AU" altLang="en-US" smtClean="0">
              <a:ea typeface="ＭＳ Ｐゴシック" pitchFamily="34" charset="-128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779470A-6CF5-438D-914E-542B28AAA4C7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mtClean="0">
                <a:ea typeface="ＭＳ Ｐゴシック" pitchFamily="34" charset="-128"/>
              </a:rPr>
              <a:t>Gault</a:t>
            </a:r>
          </a:p>
          <a:p>
            <a:endParaRPr lang="en-AU" altLang="en-US" smtClean="0">
              <a:ea typeface="ＭＳ Ｐゴシック" pitchFamily="34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8EA2E05-E633-433C-9FFE-FDD89E2456C3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mtClean="0">
                <a:ea typeface="ＭＳ Ｐゴシック" pitchFamily="34" charset="-128"/>
              </a:rPr>
              <a:t>Gault</a:t>
            </a:r>
          </a:p>
          <a:p>
            <a:endParaRPr lang="en-AU" altLang="en-US" smtClean="0">
              <a:ea typeface="ＭＳ Ｐゴシック" pitchFamily="34" charset="-128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7028F71-1A88-4188-9192-2D800C130F83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>
              <a:ea typeface="ＭＳ Ｐゴシック" pitchFamily="34" charset="-128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0D988C9-8BFB-42B8-9F0C-A4F42A548AA2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 eaLnBrk="1" hangingPunct="1">
                <a:defRPr/>
              </a:pPr>
              <a:t>11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u="sng" smtClean="0">
                <a:ea typeface="ＭＳ Ｐゴシック" pitchFamily="34" charset="-128"/>
              </a:rPr>
              <a:t>Notes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Focus on key messages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Avoid unnecessary details 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Organise points from the most to the least important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Aim for three points per slide and six words per point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Use graphs in your slides, images to complement your words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Graphs provide a visual summary of data and are easy for the audience to process (column, pie, line etc)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Flowcharts show relationships, milestones and processes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Tables keep things neat (timelines, agenda items etc)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A picture is worth a thousand words – consider using screenshots to show your point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Videos allow you to show rather than tell, and can reinforce your message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ea typeface="ヒラギノ角ゴ Pro W3" charset="-128"/>
              </a:rPr>
              <a:t> Make handouts from speaker notes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2E498B4-4916-4F7B-A49B-ABD0517CC992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4B1AD-5319-43F6-B2B8-23BD714FC8E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476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mtClean="0">
                <a:ea typeface="ＭＳ Ｐゴシック" pitchFamily="34" charset="-128"/>
              </a:rPr>
              <a:t>Gault</a:t>
            </a:r>
          </a:p>
          <a:p>
            <a:endParaRPr lang="en-AU" altLang="en-US" smtClean="0">
              <a:ea typeface="ＭＳ Ｐゴシック" pitchFamily="34" charset="-128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46C3CD7-0963-46F6-86BB-ADD8DA8C21B8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8" y="-103188"/>
            <a:ext cx="9513888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31800"/>
            <a:ext cx="9118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_RG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2800350"/>
            <a:ext cx="24003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3450" y="3460750"/>
            <a:ext cx="2152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smtClean="0">
                <a:solidFill>
                  <a:srgbClr val="174A7C"/>
                </a:solidFill>
                <a:cs typeface="Arial" charset="0"/>
              </a:rPr>
              <a:t>SUBTITLE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smtClean="0">
                <a:solidFill>
                  <a:srgbClr val="174A7C"/>
                </a:solidFill>
                <a:cs typeface="Arial" charset="0"/>
              </a:rPr>
              <a:t>DAY, MONTH,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8" y="-103188"/>
            <a:ext cx="9513888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31800"/>
            <a:ext cx="9118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ogo_RGB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2800350"/>
            <a:ext cx="24003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450" y="3035300"/>
            <a:ext cx="3206750" cy="488950"/>
          </a:xfrm>
          <a:prstGeom prst="rect">
            <a:avLst/>
          </a:prstGeom>
        </p:spPr>
        <p:txBody>
          <a:bodyPr vert="horz"/>
          <a:lstStyle>
            <a:lvl1pPr algn="l">
              <a:defRPr sz="2800" cap="all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43450" y="3467100"/>
            <a:ext cx="2324100" cy="4445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 b="1" i="0" cap="all">
                <a:solidFill>
                  <a:srgbClr val="174A7C"/>
                </a:solidFill>
                <a:latin typeface="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43450" y="3765550"/>
            <a:ext cx="2324100" cy="355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b="0" i="0" cap="all" baseline="0">
                <a:solidFill>
                  <a:srgbClr val="174A7C"/>
                </a:solidFill>
                <a:latin typeface="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49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8" y="-103188"/>
            <a:ext cx="9513888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31800"/>
            <a:ext cx="9118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_RG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2800350"/>
            <a:ext cx="24003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3450" y="3460750"/>
            <a:ext cx="2152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smtClean="0">
                <a:solidFill>
                  <a:srgbClr val="174A7C"/>
                </a:solidFill>
                <a:cs typeface="Arial" charset="0"/>
              </a:rPr>
              <a:t>SUBTITLE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smtClean="0">
                <a:solidFill>
                  <a:srgbClr val="174A7C"/>
                </a:solidFill>
                <a:cs typeface="Arial" charset="0"/>
              </a:rPr>
              <a:t>DAY, MONTH,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8" y="-103188"/>
            <a:ext cx="9513888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31800"/>
            <a:ext cx="9118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ogo_RGB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2800350"/>
            <a:ext cx="24003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450" y="3035300"/>
            <a:ext cx="3206750" cy="488950"/>
          </a:xfrm>
          <a:prstGeom prst="rect">
            <a:avLst/>
          </a:prstGeom>
        </p:spPr>
        <p:txBody>
          <a:bodyPr vert="horz"/>
          <a:lstStyle>
            <a:lvl1pPr algn="l">
              <a:defRPr sz="2800" cap="all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43450" y="3467100"/>
            <a:ext cx="2324100" cy="4445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 b="1" i="0" cap="all">
                <a:solidFill>
                  <a:srgbClr val="174A7C"/>
                </a:solidFill>
                <a:latin typeface="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43450" y="3765550"/>
            <a:ext cx="2324100" cy="355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b="0" i="0" cap="all" baseline="0">
                <a:solidFill>
                  <a:srgbClr val="174A7C"/>
                </a:solidFill>
                <a:latin typeface="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54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orange_line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97101"/>
            <a:ext cx="7772400" cy="546100"/>
          </a:xfrm>
          <a:prstGeom prst="rect">
            <a:avLst/>
          </a:prstGeom>
        </p:spPr>
        <p:txBody>
          <a:bodyPr/>
          <a:lstStyle>
            <a:lvl1pPr>
              <a:defRPr sz="4400" cap="all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2743200"/>
            <a:ext cx="7772400" cy="5588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cap="all" baseline="0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94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range_line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844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200" cap="all" baseline="0">
                <a:solidFill>
                  <a:srgbClr val="174A7C"/>
                </a:solidFill>
                <a:latin typeface="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7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5038"/>
            <a:ext cx="8229600" cy="563562"/>
          </a:xfrm>
          <a:prstGeom prst="rect">
            <a:avLst/>
          </a:prstGeom>
        </p:spPr>
        <p:txBody>
          <a:bodyPr vert="horz"/>
          <a:lstStyle>
            <a:lvl1pPr>
              <a:defRPr sz="3200" cap="all" baseline="0">
                <a:solidFill>
                  <a:srgbClr val="174A7C"/>
                </a:solidFill>
                <a:latin typeface="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2832100"/>
            <a:ext cx="8229600" cy="4143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cap="all">
                <a:solidFill>
                  <a:srgbClr val="174A7C"/>
                </a:solidFill>
                <a:latin typeface="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63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008063"/>
            <a:ext cx="7207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9"/>
          <p:cNvSpPr>
            <a:spLocks noGrp="1"/>
          </p:cNvSpPr>
          <p:nvPr>
            <p:ph sz="quarter" idx="10"/>
          </p:nvPr>
        </p:nvSpPr>
        <p:spPr>
          <a:xfrm>
            <a:off x="458788" y="1308100"/>
            <a:ext cx="8229599" cy="4254500"/>
          </a:xfrm>
          <a:prstGeom prst="rect">
            <a:avLst/>
          </a:prstGeom>
        </p:spPr>
        <p:txBody>
          <a:bodyPr vert="horz"/>
          <a:lstStyle>
            <a:lvl1pPr marL="0" indent="-144000">
              <a:buFont typeface="Arial"/>
              <a:buChar char="•"/>
              <a:defRPr sz="1800" baseline="0">
                <a:solidFill>
                  <a:srgbClr val="454545"/>
                </a:solidFill>
                <a:latin typeface="Arial"/>
                <a:cs typeface="Arial"/>
              </a:defRPr>
            </a:lvl1pPr>
            <a:lvl2pPr marL="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2pPr>
            <a:lvl3pPr marL="432000" indent="-144000">
              <a:defRPr sz="1800">
                <a:solidFill>
                  <a:srgbClr val="454545"/>
                </a:solidFill>
                <a:latin typeface="Arial"/>
                <a:cs typeface="Arial"/>
              </a:defRPr>
            </a:lvl3pPr>
            <a:lvl4pPr marL="864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4pPr>
            <a:lvl5pPr marL="1296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88938"/>
            <a:ext cx="8229600" cy="601662"/>
          </a:xfrm>
          <a:prstGeom prst="rect">
            <a:avLst/>
          </a:prstGeom>
        </p:spPr>
        <p:txBody>
          <a:bodyPr vert="horz"/>
          <a:lstStyle>
            <a:lvl1pPr>
              <a:defRPr sz="3200" cap="all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1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008063"/>
            <a:ext cx="7207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458788" y="1358900"/>
            <a:ext cx="3973513" cy="4203700"/>
          </a:xfrm>
          <a:prstGeom prst="rect">
            <a:avLst/>
          </a:prstGeom>
        </p:spPr>
        <p:txBody>
          <a:bodyPr vert="horz"/>
          <a:lstStyle>
            <a:lvl1pPr marL="0" indent="-144000">
              <a:buFont typeface="Arial"/>
              <a:buChar char="•"/>
              <a:defRPr sz="1800" baseline="0">
                <a:solidFill>
                  <a:srgbClr val="454545"/>
                </a:solidFill>
                <a:latin typeface="Arial"/>
                <a:cs typeface="Arial"/>
              </a:defRPr>
            </a:lvl1pPr>
            <a:lvl2pPr marL="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2pPr>
            <a:lvl3pPr marL="432000" indent="-144000">
              <a:defRPr sz="1800">
                <a:solidFill>
                  <a:srgbClr val="454545"/>
                </a:solidFill>
                <a:latin typeface="Arial"/>
                <a:cs typeface="Arial"/>
              </a:defRPr>
            </a:lvl3pPr>
            <a:lvl4pPr marL="864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4pPr>
            <a:lvl5pPr marL="1296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8788" y="396875"/>
            <a:ext cx="8229600" cy="611187"/>
          </a:xfrm>
          <a:prstGeom prst="rect">
            <a:avLst/>
          </a:prstGeom>
        </p:spPr>
        <p:txBody>
          <a:bodyPr vert="horz"/>
          <a:lstStyle>
            <a:lvl1pPr>
              <a:defRPr sz="3200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4714875" y="1358900"/>
            <a:ext cx="3973513" cy="4203700"/>
          </a:xfrm>
          <a:prstGeom prst="rect">
            <a:avLst/>
          </a:prstGeom>
        </p:spPr>
        <p:txBody>
          <a:bodyPr vert="horz"/>
          <a:lstStyle>
            <a:lvl1pPr marL="0" indent="-144000">
              <a:buFont typeface="Arial"/>
              <a:buChar char="•"/>
              <a:defRPr sz="1800" baseline="0">
                <a:solidFill>
                  <a:srgbClr val="454545"/>
                </a:solidFill>
                <a:latin typeface="Arial"/>
                <a:cs typeface="Arial"/>
              </a:defRPr>
            </a:lvl1pPr>
            <a:lvl2pPr marL="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2pPr>
            <a:lvl3pPr marL="432000" indent="-144000">
              <a:defRPr sz="1800">
                <a:solidFill>
                  <a:srgbClr val="454545"/>
                </a:solidFill>
                <a:latin typeface="Arial"/>
                <a:cs typeface="Arial"/>
              </a:defRPr>
            </a:lvl3pPr>
            <a:lvl4pPr marL="864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4pPr>
            <a:lvl5pPr marL="1296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25081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range_line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1557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1557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58788" y="1562100"/>
            <a:ext cx="8229600" cy="4000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cap="all">
                <a:solidFill>
                  <a:srgbClr val="4545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noProof="0" smtClean="0"/>
              <a:t>Click icon to add chart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8788" y="544513"/>
            <a:ext cx="8229600" cy="611187"/>
          </a:xfrm>
          <a:prstGeom prst="rect">
            <a:avLst/>
          </a:prstGeom>
        </p:spPr>
        <p:txBody>
          <a:bodyPr vert="horz"/>
          <a:lstStyle>
            <a:lvl1pPr>
              <a:defRPr sz="3200" cap="all">
                <a:solidFill>
                  <a:srgbClr val="174A7C"/>
                </a:solidFill>
                <a:latin typeface="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52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179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513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444500" y="2743200"/>
            <a:ext cx="8242300" cy="15367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20000"/>
              </a:lnSpc>
              <a:buNone/>
              <a:defRPr sz="1800" cap="all" baseline="0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9900" y="2197100"/>
            <a:ext cx="8229600" cy="622300"/>
          </a:xfrm>
          <a:prstGeom prst="rect">
            <a:avLst/>
          </a:prstGeom>
        </p:spPr>
        <p:txBody>
          <a:bodyPr vert="horz"/>
          <a:lstStyle>
            <a:lvl1pPr>
              <a:defRPr sz="3200" cap="all" spc="30" baseline="0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10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545"/>
                </a:solidFill>
                <a:latin typeface="Arial" charset="0"/>
                <a:ea typeface="ＭＳ Ｐゴシック" pitchFamily="-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FEAEC04-5937-4A76-8F36-841FCD541FC7}" type="datetime1">
              <a:rPr lang="en-AU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545"/>
                </a:solidFill>
                <a:latin typeface="Arial" charset="0"/>
                <a:ea typeface="ＭＳ Ｐゴシック" pitchFamily="-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NSW Institute of Teachers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  <a:ea typeface="ＭＳ Ｐゴシック" pitchFamily="-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8FBCB55-EA69-4EED-9449-7E0F40001D7A}" type="slidenum">
              <a:rPr lang="en-AU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671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orange_line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97101"/>
            <a:ext cx="7772400" cy="546100"/>
          </a:xfrm>
          <a:prstGeom prst="rect">
            <a:avLst/>
          </a:prstGeom>
        </p:spPr>
        <p:txBody>
          <a:bodyPr/>
          <a:lstStyle>
            <a:lvl1pPr>
              <a:defRPr sz="4400" cap="all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2743200"/>
            <a:ext cx="7772400" cy="5588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cap="all" baseline="0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66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8" y="-103188"/>
            <a:ext cx="9513888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31800"/>
            <a:ext cx="9118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_RG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2800350"/>
            <a:ext cx="24003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3450" y="3460750"/>
            <a:ext cx="2152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dirty="0" smtClean="0">
                <a:solidFill>
                  <a:srgbClr val="174A7C"/>
                </a:solidFill>
                <a:cs typeface="Arial" charset="0"/>
              </a:rPr>
              <a:t>SUBTITLE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 smtClean="0">
                <a:solidFill>
                  <a:srgbClr val="174A7C"/>
                </a:solidFill>
                <a:cs typeface="Arial" charset="0"/>
              </a:rPr>
              <a:t>DAY, MONTH,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8" y="-103188"/>
            <a:ext cx="9513888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31800"/>
            <a:ext cx="9118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ogo_RGB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2800350"/>
            <a:ext cx="24003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450" y="3035300"/>
            <a:ext cx="3206750" cy="488950"/>
          </a:xfrm>
          <a:prstGeom prst="rect">
            <a:avLst/>
          </a:prstGeom>
        </p:spPr>
        <p:txBody>
          <a:bodyPr vert="horz"/>
          <a:lstStyle>
            <a:lvl1pPr algn="l">
              <a:defRPr sz="2800" cap="all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43450" y="3467100"/>
            <a:ext cx="2324100" cy="4445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 b="1" i="0" cap="all">
                <a:solidFill>
                  <a:srgbClr val="174A7C"/>
                </a:solidFill>
                <a:latin typeface="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43450" y="3765550"/>
            <a:ext cx="2324100" cy="355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b="0" i="0" cap="all" baseline="0">
                <a:solidFill>
                  <a:srgbClr val="174A7C"/>
                </a:solidFill>
                <a:latin typeface="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77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orange_line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97101"/>
            <a:ext cx="7772400" cy="546100"/>
          </a:xfrm>
          <a:prstGeom prst="rect">
            <a:avLst/>
          </a:prstGeom>
        </p:spPr>
        <p:txBody>
          <a:bodyPr/>
          <a:lstStyle>
            <a:lvl1pPr>
              <a:defRPr sz="4400" cap="all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2743200"/>
            <a:ext cx="7772400" cy="5588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cap="all" baseline="0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9071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range_line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844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200" cap="all" baseline="0">
                <a:solidFill>
                  <a:srgbClr val="174A7C"/>
                </a:solidFill>
                <a:latin typeface="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34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5038"/>
            <a:ext cx="8229600" cy="563562"/>
          </a:xfrm>
          <a:prstGeom prst="rect">
            <a:avLst/>
          </a:prstGeom>
        </p:spPr>
        <p:txBody>
          <a:bodyPr vert="horz"/>
          <a:lstStyle>
            <a:lvl1pPr>
              <a:defRPr sz="3200" cap="all" baseline="0">
                <a:solidFill>
                  <a:srgbClr val="174A7C"/>
                </a:solidFill>
                <a:latin typeface="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2832100"/>
            <a:ext cx="8229600" cy="4143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cap="all">
                <a:solidFill>
                  <a:srgbClr val="174A7C"/>
                </a:solidFill>
                <a:latin typeface="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606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008063"/>
            <a:ext cx="7207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9"/>
          <p:cNvSpPr>
            <a:spLocks noGrp="1"/>
          </p:cNvSpPr>
          <p:nvPr>
            <p:ph sz="quarter" idx="10"/>
          </p:nvPr>
        </p:nvSpPr>
        <p:spPr>
          <a:xfrm>
            <a:off x="458788" y="1308100"/>
            <a:ext cx="8229599" cy="4254500"/>
          </a:xfrm>
          <a:prstGeom prst="rect">
            <a:avLst/>
          </a:prstGeom>
        </p:spPr>
        <p:txBody>
          <a:bodyPr vert="horz"/>
          <a:lstStyle>
            <a:lvl1pPr marL="0" indent="-144000">
              <a:buFont typeface="Arial"/>
              <a:buChar char="•"/>
              <a:defRPr sz="1800" baseline="0">
                <a:solidFill>
                  <a:srgbClr val="454545"/>
                </a:solidFill>
                <a:latin typeface="Arial"/>
                <a:cs typeface="Arial"/>
              </a:defRPr>
            </a:lvl1pPr>
            <a:lvl2pPr marL="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2pPr>
            <a:lvl3pPr marL="432000" indent="-144000">
              <a:defRPr sz="1800">
                <a:solidFill>
                  <a:srgbClr val="454545"/>
                </a:solidFill>
                <a:latin typeface="Arial"/>
                <a:cs typeface="Arial"/>
              </a:defRPr>
            </a:lvl3pPr>
            <a:lvl4pPr marL="864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4pPr>
            <a:lvl5pPr marL="1296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88938"/>
            <a:ext cx="8229600" cy="601662"/>
          </a:xfrm>
          <a:prstGeom prst="rect">
            <a:avLst/>
          </a:prstGeom>
        </p:spPr>
        <p:txBody>
          <a:bodyPr vert="horz"/>
          <a:lstStyle>
            <a:lvl1pPr>
              <a:defRPr sz="3200" cap="all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24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008063"/>
            <a:ext cx="7207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458788" y="1358900"/>
            <a:ext cx="3973513" cy="4203700"/>
          </a:xfrm>
          <a:prstGeom prst="rect">
            <a:avLst/>
          </a:prstGeom>
        </p:spPr>
        <p:txBody>
          <a:bodyPr vert="horz"/>
          <a:lstStyle>
            <a:lvl1pPr marL="0" indent="-144000">
              <a:buFont typeface="Arial"/>
              <a:buChar char="•"/>
              <a:defRPr sz="1800" baseline="0">
                <a:solidFill>
                  <a:srgbClr val="454545"/>
                </a:solidFill>
                <a:latin typeface="Arial"/>
                <a:cs typeface="Arial"/>
              </a:defRPr>
            </a:lvl1pPr>
            <a:lvl2pPr marL="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2pPr>
            <a:lvl3pPr marL="432000" indent="-144000">
              <a:defRPr sz="1800">
                <a:solidFill>
                  <a:srgbClr val="454545"/>
                </a:solidFill>
                <a:latin typeface="Arial"/>
                <a:cs typeface="Arial"/>
              </a:defRPr>
            </a:lvl3pPr>
            <a:lvl4pPr marL="864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4pPr>
            <a:lvl5pPr marL="1296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8788" y="396875"/>
            <a:ext cx="8229600" cy="611187"/>
          </a:xfrm>
          <a:prstGeom prst="rect">
            <a:avLst/>
          </a:prstGeom>
        </p:spPr>
        <p:txBody>
          <a:bodyPr vert="horz"/>
          <a:lstStyle>
            <a:lvl1pPr>
              <a:defRPr sz="3200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4714875" y="1358900"/>
            <a:ext cx="3973513" cy="4203700"/>
          </a:xfrm>
          <a:prstGeom prst="rect">
            <a:avLst/>
          </a:prstGeom>
        </p:spPr>
        <p:txBody>
          <a:bodyPr vert="horz"/>
          <a:lstStyle>
            <a:lvl1pPr marL="0" indent="-144000">
              <a:buFont typeface="Arial"/>
              <a:buChar char="•"/>
              <a:defRPr sz="1800" baseline="0">
                <a:solidFill>
                  <a:srgbClr val="454545"/>
                </a:solidFill>
                <a:latin typeface="Arial"/>
                <a:cs typeface="Arial"/>
              </a:defRPr>
            </a:lvl1pPr>
            <a:lvl2pPr marL="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2pPr>
            <a:lvl3pPr marL="432000" indent="-144000">
              <a:defRPr sz="1800">
                <a:solidFill>
                  <a:srgbClr val="454545"/>
                </a:solidFill>
                <a:latin typeface="Arial"/>
                <a:cs typeface="Arial"/>
              </a:defRPr>
            </a:lvl3pPr>
            <a:lvl4pPr marL="864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4pPr>
            <a:lvl5pPr marL="1296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0394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range_line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1557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1557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58788" y="1562100"/>
            <a:ext cx="8229600" cy="4000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cap="all">
                <a:solidFill>
                  <a:srgbClr val="4545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noProof="0" dirty="0" smtClean="0"/>
              <a:t>Click icon to add chart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8788" y="544513"/>
            <a:ext cx="8229600" cy="611187"/>
          </a:xfrm>
          <a:prstGeom prst="rect">
            <a:avLst/>
          </a:prstGeom>
        </p:spPr>
        <p:txBody>
          <a:bodyPr vert="horz"/>
          <a:lstStyle>
            <a:lvl1pPr>
              <a:defRPr sz="3200" cap="all">
                <a:solidFill>
                  <a:srgbClr val="174A7C"/>
                </a:solidFill>
                <a:latin typeface="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77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588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513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444500" y="2743200"/>
            <a:ext cx="8242300" cy="15367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20000"/>
              </a:lnSpc>
              <a:buNone/>
              <a:defRPr sz="1800" cap="all" baseline="0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9900" y="2197100"/>
            <a:ext cx="8229600" cy="622300"/>
          </a:xfrm>
          <a:prstGeom prst="rect">
            <a:avLst/>
          </a:prstGeom>
        </p:spPr>
        <p:txBody>
          <a:bodyPr vert="horz"/>
          <a:lstStyle>
            <a:lvl1pPr>
              <a:defRPr sz="3200" cap="all" spc="30" baseline="0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34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101E049-96A8-4C09-9434-D1C606A89479}" type="datetime1">
              <a:rPr lang="en-AU">
                <a:solidFill>
                  <a:srgbClr val="454545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19/02/2015</a:t>
            </a:fld>
            <a:endParaRPr lang="en-AU" dirty="0">
              <a:solidFill>
                <a:srgbClr val="4545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pitchFamily="-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>
                <a:solidFill>
                  <a:srgbClr val="454545"/>
                </a:solidFill>
              </a:rPr>
              <a:t>NSW Institute of Teachers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  <a:ea typeface="ＭＳ Ｐゴシック" pitchFamily="-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7E69834-EC33-4DF4-B5CE-6125805EE333}" type="slidenum">
              <a:rPr lang="en-AU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62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range_line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844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200" cap="all" baseline="0">
                <a:solidFill>
                  <a:srgbClr val="174A7C"/>
                </a:solidFill>
                <a:latin typeface="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6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5038"/>
            <a:ext cx="8229600" cy="563562"/>
          </a:xfrm>
          <a:prstGeom prst="rect">
            <a:avLst/>
          </a:prstGeom>
        </p:spPr>
        <p:txBody>
          <a:bodyPr vert="horz"/>
          <a:lstStyle>
            <a:lvl1pPr>
              <a:defRPr sz="3200" cap="all" baseline="0">
                <a:solidFill>
                  <a:srgbClr val="174A7C"/>
                </a:solidFill>
                <a:latin typeface="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2832100"/>
            <a:ext cx="8229600" cy="4143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cap="all">
                <a:solidFill>
                  <a:srgbClr val="174A7C"/>
                </a:solidFill>
                <a:latin typeface="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01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008063"/>
            <a:ext cx="7207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9"/>
          <p:cNvSpPr>
            <a:spLocks noGrp="1"/>
          </p:cNvSpPr>
          <p:nvPr>
            <p:ph sz="quarter" idx="10"/>
          </p:nvPr>
        </p:nvSpPr>
        <p:spPr>
          <a:xfrm>
            <a:off x="458788" y="1308100"/>
            <a:ext cx="8229599" cy="4254500"/>
          </a:xfrm>
          <a:prstGeom prst="rect">
            <a:avLst/>
          </a:prstGeom>
        </p:spPr>
        <p:txBody>
          <a:bodyPr vert="horz"/>
          <a:lstStyle>
            <a:lvl1pPr marL="0" indent="-144000">
              <a:buFont typeface="Arial"/>
              <a:buChar char="•"/>
              <a:defRPr sz="1800" baseline="0">
                <a:solidFill>
                  <a:srgbClr val="454545"/>
                </a:solidFill>
                <a:latin typeface="Arial"/>
                <a:cs typeface="Arial"/>
              </a:defRPr>
            </a:lvl1pPr>
            <a:lvl2pPr marL="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2pPr>
            <a:lvl3pPr marL="432000" indent="-144000">
              <a:defRPr sz="1800">
                <a:solidFill>
                  <a:srgbClr val="454545"/>
                </a:solidFill>
                <a:latin typeface="Arial"/>
                <a:cs typeface="Arial"/>
              </a:defRPr>
            </a:lvl3pPr>
            <a:lvl4pPr marL="864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4pPr>
            <a:lvl5pPr marL="1296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88938"/>
            <a:ext cx="8229600" cy="601662"/>
          </a:xfrm>
          <a:prstGeom prst="rect">
            <a:avLst/>
          </a:prstGeom>
        </p:spPr>
        <p:txBody>
          <a:bodyPr vert="horz"/>
          <a:lstStyle>
            <a:lvl1pPr>
              <a:defRPr sz="3200" cap="all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0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008063"/>
            <a:ext cx="7207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458788" y="1358900"/>
            <a:ext cx="3973513" cy="4203700"/>
          </a:xfrm>
          <a:prstGeom prst="rect">
            <a:avLst/>
          </a:prstGeom>
        </p:spPr>
        <p:txBody>
          <a:bodyPr vert="horz"/>
          <a:lstStyle>
            <a:lvl1pPr marL="0" indent="-144000">
              <a:buFont typeface="Arial"/>
              <a:buChar char="•"/>
              <a:defRPr sz="1800" baseline="0">
                <a:solidFill>
                  <a:srgbClr val="454545"/>
                </a:solidFill>
                <a:latin typeface="Arial"/>
                <a:cs typeface="Arial"/>
              </a:defRPr>
            </a:lvl1pPr>
            <a:lvl2pPr marL="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2pPr>
            <a:lvl3pPr marL="432000" indent="-144000">
              <a:defRPr sz="1800">
                <a:solidFill>
                  <a:srgbClr val="454545"/>
                </a:solidFill>
                <a:latin typeface="Arial"/>
                <a:cs typeface="Arial"/>
              </a:defRPr>
            </a:lvl3pPr>
            <a:lvl4pPr marL="864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4pPr>
            <a:lvl5pPr marL="1296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8788" y="396875"/>
            <a:ext cx="8229600" cy="611187"/>
          </a:xfrm>
          <a:prstGeom prst="rect">
            <a:avLst/>
          </a:prstGeom>
        </p:spPr>
        <p:txBody>
          <a:bodyPr vert="horz"/>
          <a:lstStyle>
            <a:lvl1pPr>
              <a:defRPr sz="3200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4714875" y="1358900"/>
            <a:ext cx="3973513" cy="4203700"/>
          </a:xfrm>
          <a:prstGeom prst="rect">
            <a:avLst/>
          </a:prstGeom>
        </p:spPr>
        <p:txBody>
          <a:bodyPr vert="horz"/>
          <a:lstStyle>
            <a:lvl1pPr marL="0" indent="-144000">
              <a:buFont typeface="Arial"/>
              <a:buChar char="•"/>
              <a:defRPr sz="1800" baseline="0">
                <a:solidFill>
                  <a:srgbClr val="454545"/>
                </a:solidFill>
                <a:latin typeface="Arial"/>
                <a:cs typeface="Arial"/>
              </a:defRPr>
            </a:lvl1pPr>
            <a:lvl2pPr marL="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2pPr>
            <a:lvl3pPr marL="432000" indent="-144000">
              <a:defRPr sz="1800">
                <a:solidFill>
                  <a:srgbClr val="454545"/>
                </a:solidFill>
                <a:latin typeface="Arial"/>
                <a:cs typeface="Arial"/>
              </a:defRPr>
            </a:lvl3pPr>
            <a:lvl4pPr marL="864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4pPr>
            <a:lvl5pPr marL="1296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2743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range_line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1557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1557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58788" y="1562100"/>
            <a:ext cx="8229600" cy="4000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cap="all">
                <a:solidFill>
                  <a:srgbClr val="4545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noProof="0" smtClean="0"/>
              <a:t>Click icon to add chart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8788" y="544513"/>
            <a:ext cx="8229600" cy="611187"/>
          </a:xfrm>
          <a:prstGeom prst="rect">
            <a:avLst/>
          </a:prstGeom>
        </p:spPr>
        <p:txBody>
          <a:bodyPr vert="horz"/>
          <a:lstStyle>
            <a:lvl1pPr>
              <a:defRPr sz="3200" cap="all">
                <a:solidFill>
                  <a:srgbClr val="174A7C"/>
                </a:solidFill>
                <a:latin typeface="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9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35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513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444500" y="2743200"/>
            <a:ext cx="8242300" cy="15367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20000"/>
              </a:lnSpc>
              <a:buNone/>
              <a:defRPr sz="1800" cap="all" baseline="0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9900" y="2197100"/>
            <a:ext cx="8229600" cy="622300"/>
          </a:xfrm>
          <a:prstGeom prst="rect">
            <a:avLst/>
          </a:prstGeom>
        </p:spPr>
        <p:txBody>
          <a:bodyPr vert="horz"/>
          <a:lstStyle>
            <a:lvl1pPr>
              <a:defRPr sz="3200" cap="all" spc="30" baseline="0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4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791200"/>
            <a:ext cx="27813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6397625"/>
            <a:ext cx="18288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791200"/>
            <a:ext cx="27813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15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791200"/>
            <a:ext cx="27813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6397625"/>
            <a:ext cx="18288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791200"/>
            <a:ext cx="27813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2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791200"/>
            <a:ext cx="27813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6397625"/>
            <a:ext cx="18288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791200"/>
            <a:ext cx="27813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49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GpevUYQhPA&amp;feature=player_embedded#t=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 bwMode="auto">
          <a:xfrm>
            <a:off x="4743450" y="1990725"/>
            <a:ext cx="3206750" cy="48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600" cap="non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Accreditation Support for Teachers</a:t>
            </a:r>
          </a:p>
        </p:txBody>
      </p:sp>
      <p:sp>
        <p:nvSpPr>
          <p:cNvPr id="59395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743450" y="3336925"/>
            <a:ext cx="2324100" cy="44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cap="non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Introduction to Accreditation at Proficient Teacher</a:t>
            </a:r>
          </a:p>
          <a:p>
            <a:pPr eaLnBrk="1" hangingPunct="1"/>
            <a:r>
              <a:rPr lang="en-US" altLang="en-US" sz="1800" b="0" cap="non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Module 1 of 5</a:t>
            </a:r>
          </a:p>
        </p:txBody>
      </p:sp>
    </p:spTree>
    <p:extLst>
      <p:ext uri="{BB962C8B-B14F-4D97-AF65-F5344CB8AC3E}">
        <p14:creationId xmlns:p14="http://schemas.microsoft.com/office/powerpoint/2010/main" val="11719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Accreditation 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4548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8788" y="1308100"/>
            <a:ext cx="8229600" cy="4254500"/>
          </a:xfrm>
        </p:spPr>
        <p:txBody>
          <a:bodyPr/>
          <a:lstStyle/>
          <a:p>
            <a:pPr marL="457200" indent="-457200">
              <a:buClr>
                <a:schemeClr val="accent1"/>
              </a:buClr>
              <a:buSzPct val="100000"/>
              <a:defRPr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Accreditation ensures a structured induction to the profession</a:t>
            </a:r>
          </a:p>
          <a:p>
            <a:pPr marL="457200" indent="-457200">
              <a:buClr>
                <a:schemeClr val="accent1"/>
              </a:buClr>
              <a:buSzPct val="100000"/>
              <a:defRPr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Accreditation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recognises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and certifies a teacher’s achievement</a:t>
            </a:r>
          </a:p>
          <a:p>
            <a:pPr marL="457200" indent="-457200">
              <a:buClr>
                <a:schemeClr val="accent1"/>
              </a:buClr>
              <a:buSzPct val="100000"/>
              <a:defRPr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Accreditation at Proficient Teacher is mandatory and follows a period of teaching practice</a:t>
            </a:r>
          </a:p>
          <a:p>
            <a:pPr marL="457200" indent="-457200">
              <a:buClr>
                <a:schemeClr val="accent1"/>
              </a:buClr>
              <a:buSzPct val="100000"/>
              <a:defRPr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Accreditation at this level is a school-based process </a:t>
            </a:r>
            <a:endParaRPr lang="en-US" sz="2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  <a:defRPr/>
            </a:pPr>
            <a:endParaRPr lang="en-A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2800" dirty="0" smtClean="0"/>
              <a:t>The purpose of Accreditation </a:t>
            </a:r>
            <a:endParaRPr lang="en-AU" sz="2800" dirty="0"/>
          </a:p>
        </p:txBody>
      </p:sp>
      <p:sp>
        <p:nvSpPr>
          <p:cNvPr id="5" name="Rectangle 4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28346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457200" y="1400175"/>
            <a:ext cx="8229600" cy="4324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0" eaLnBrk="1" hangingPunct="1">
              <a:buFont typeface="Arial"/>
              <a:buNone/>
              <a:defRPr/>
            </a:pP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Accreditation is mandatory for: </a:t>
            </a:r>
          </a:p>
          <a:p>
            <a:pPr marL="285750" lvl="1" indent="-285750" eaLnBrk="1" hangingPunct="1">
              <a:defRPr/>
            </a:pP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teachers who started teaching after 1 October 2004, or</a:t>
            </a:r>
          </a:p>
          <a:p>
            <a:pPr marL="285750" lvl="1" indent="-285750" eaLnBrk="1" hangingPunct="1">
              <a:defRPr/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eachers who have returned to teaching after an absence of five or more years.</a:t>
            </a:r>
          </a:p>
          <a:p>
            <a:pPr lvl="1" indent="0" eaLnBrk="1" hangingPunct="1">
              <a:buFont typeface="Arial"/>
              <a:buNone/>
              <a:defRPr/>
            </a:pPr>
            <a:endParaRPr lang="en-US" alt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eaLnBrk="1" hangingPunct="1">
              <a:buFont typeface="Arial"/>
              <a:buNone/>
              <a:defRPr/>
            </a:pP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From 2018, existing teachers and early childhood teachers will be accredited at Proficient Teacher level and will need to maintain their accreditation.</a:t>
            </a:r>
          </a:p>
        </p:txBody>
      </p:sp>
      <p:sp>
        <p:nvSpPr>
          <p:cNvPr id="62467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WHO IS ACCREDITED?	</a:t>
            </a: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4524375" y="660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45454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18728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7544" y="1196752"/>
            <a:ext cx="8229600" cy="4254500"/>
          </a:xfrm>
        </p:spPr>
        <p:txBody>
          <a:bodyPr/>
          <a:lstStyle/>
          <a:p>
            <a:pPr indent="0">
              <a:buFont typeface="Arial"/>
              <a:buNone/>
              <a:defRPr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teacher accreditation authority (TAA) is the person or body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authorised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to determine if a teacher meets the requirements for accreditation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indent="0">
              <a:buNone/>
              <a:defRPr/>
            </a:pPr>
            <a:r>
              <a:rPr lang="en-A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teachers seeking provisional or conditional accreditation, this is the BOSTES</a:t>
            </a:r>
          </a:p>
          <a:p>
            <a:pPr lvl="1" indent="0">
              <a:buNone/>
              <a:defRPr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For Proficient Teacher accreditation the TAA is:</a:t>
            </a:r>
          </a:p>
          <a:p>
            <a:pPr marL="457200" lvl="1" indent="-457200">
              <a:defRPr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Director, Public Schools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</a:p>
          <a:p>
            <a:pPr marL="457200" lvl="1" indent="-457200">
              <a:defRPr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Diocesan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Catholic systemic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marL="457200" lvl="1" indent="-457200">
              <a:defRPr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 in most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independent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Teacher Accreditation authority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36960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8788" y="1308100"/>
            <a:ext cx="8229600" cy="42545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>
              <a:buFont typeface="Arial" pitchFamily="34" charset="0"/>
              <a:buNone/>
              <a:defRPr/>
            </a:pPr>
            <a:r>
              <a:rPr 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TAA is responsible for managing and monitoring teachers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’</a:t>
            </a:r>
            <a:r>
              <a:rPr 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accreditation by: </a:t>
            </a:r>
          </a:p>
          <a:p>
            <a:pPr marL="457200" indent="-457200">
              <a:defRPr/>
            </a:pPr>
            <a:r>
              <a:rPr 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maintaining a record of accreditation </a:t>
            </a:r>
          </a:p>
          <a:p>
            <a:pPr marL="457200" indent="-457200">
              <a:defRPr/>
            </a:pPr>
            <a:r>
              <a:rPr 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completing a report on the teacher’s practice against the Standards </a:t>
            </a:r>
            <a:endParaRPr lang="en-AU" sz="25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indent="0">
              <a:buFont typeface="Arial" pitchFamily="34" charset="0"/>
              <a:buChar char="•"/>
              <a:defRPr/>
            </a:pPr>
            <a:endParaRPr lang="en-US" sz="25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Teacher Accreditation authority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23708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01662"/>
          </a:xfrm>
        </p:spPr>
        <p:txBody>
          <a:bodyPr/>
          <a:lstStyle/>
          <a:p>
            <a:r>
              <a:rPr lang="en-AU" sz="2400" dirty="0"/>
              <a:t>The Australian Professional 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standards </a:t>
            </a:r>
            <a:r>
              <a:rPr lang="en-AU" sz="2400" dirty="0"/>
              <a:t>for teachers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25" y="1308100"/>
            <a:ext cx="3001525" cy="42545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41749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467544" y="1052736"/>
            <a:ext cx="8229600" cy="425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>
              <a:buNone/>
            </a:pPr>
            <a:r>
              <a:rPr lang="en-AU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Standards: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are a public statement of what constitutes quality teaching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define the work of teachers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make explicit the elements of high quality, effective teaching in 21</a:t>
            </a:r>
            <a:r>
              <a:rPr lang="en-AU" altLang="en-US" sz="2500" baseline="30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</a:t>
            </a:r>
            <a:r>
              <a:rPr lang="en-AU" altLang="en-US" sz="25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century schools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altLang="en-US" sz="25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provide a framework for that describes the knowledge, practice and professional engagement required across teachers’ careers.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altLang="en-US" sz="25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provide a common language between teachers, teacher educators, organisations and the public</a:t>
            </a:r>
          </a:p>
          <a:p>
            <a:pPr marL="457200" indent="-457200">
              <a:buFont typeface="Arial" pitchFamily="34" charset="0"/>
              <a:buChar char="•"/>
            </a:pPr>
            <a:endParaRPr lang="en-AU" altLang="en-US" sz="25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AU" altLang="en-US" sz="25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01662"/>
          </a:xfrm>
        </p:spPr>
        <p:txBody>
          <a:bodyPr/>
          <a:lstStyle/>
          <a:p>
            <a:pPr>
              <a:defRPr/>
            </a:pPr>
            <a:r>
              <a:rPr lang="en-AU" sz="2400" dirty="0" smtClean="0"/>
              <a:t>The Australian Professional </a:t>
            </a:r>
            <a:br>
              <a:rPr lang="en-AU" sz="2400" dirty="0" smtClean="0"/>
            </a:br>
            <a:r>
              <a:rPr lang="en-AU" sz="2400" dirty="0" smtClean="0"/>
              <a:t>standards for teachers </a:t>
            </a:r>
            <a:endParaRPr lang="en-AU" sz="2400" dirty="0"/>
          </a:p>
        </p:txBody>
      </p:sp>
      <p:sp>
        <p:nvSpPr>
          <p:cNvPr id="4" name="Rectangle 3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6994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26" y="1406748"/>
            <a:ext cx="4796324" cy="4254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01662"/>
          </a:xfrm>
        </p:spPr>
        <p:txBody>
          <a:bodyPr/>
          <a:lstStyle/>
          <a:p>
            <a:r>
              <a:rPr lang="en-US" altLang="en-US" sz="2800" cap="non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BOSTES TEACHER </a:t>
            </a:r>
            <a:r>
              <a:rPr lang="en-US" altLang="en-US" sz="2800" cap="none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</a:t>
            </a:r>
            <a:r>
              <a:rPr lang="en-US" altLang="en-US" sz="2800" cap="non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CCREDITATION WEBSITE</a:t>
            </a:r>
            <a:endParaRPr lang="en-A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0527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en-US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www.nswteachers.nsw.edu.au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5868144" y="6309320"/>
            <a:ext cx="30276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dirty="0" smtClean="0"/>
              <a:t>www.nswteachers.nsw.edu.au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80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994980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Teachers section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467544" y="3789040"/>
            <a:ext cx="2160240" cy="115212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052736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454545"/>
                </a:solidFill>
              </a:rPr>
              <a:t> </a:t>
            </a:r>
            <a:r>
              <a:rPr lang="en-AU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for teachers working towards accreditation at Proficient </a:t>
            </a:r>
            <a:r>
              <a:rPr lang="en-AU" sz="2000" dirty="0" smtClean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Teacher:</a:t>
            </a:r>
            <a:endParaRPr lang="en-AU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37995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457200" y="990600"/>
            <a:ext cx="82296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0" eaLnBrk="1" hangingPunct="1">
              <a:buFont typeface="Arial" pitchFamily="34" charset="0"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Additional </a:t>
            </a:r>
            <a:r>
              <a:rPr lang="en-US" altLang="en-US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r</a:t>
            </a: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esources available on the BOSTES website: </a:t>
            </a:r>
          </a:p>
          <a:p>
            <a:pPr lvl="1" indent="0" eaLnBrk="1" hangingPunct="1">
              <a:buFont typeface="Arial" pitchFamily="34" charset="0"/>
              <a:buNone/>
            </a:pPr>
            <a:endParaRPr lang="en-US" alt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indent="0" eaLnBrk="1" hangingPunct="1">
              <a:buFont typeface="Arial" pitchFamily="34" charset="0"/>
              <a:buNone/>
            </a:pPr>
            <a:endParaRPr lang="en-US" alt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4995" name="Title 2"/>
          <p:cNvSpPr>
            <a:spLocks noGrp="1"/>
          </p:cNvSpPr>
          <p:nvPr>
            <p:ph type="title"/>
          </p:nvPr>
        </p:nvSpPr>
        <p:spPr bwMode="auto">
          <a:xfrm>
            <a:off x="409575" y="388938"/>
            <a:ext cx="8229600" cy="60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cap="none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BOSTES TEACHER ACCREDITATION WEBSITE</a:t>
            </a:r>
            <a:endParaRPr lang="en-US" altLang="en-US" sz="2800" cap="non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4996" name="TextBox 3"/>
          <p:cNvSpPr txBox="1">
            <a:spLocks noChangeArrowheads="1"/>
          </p:cNvSpPr>
          <p:nvPr/>
        </p:nvSpPr>
        <p:spPr bwMode="auto">
          <a:xfrm>
            <a:off x="4524375" y="660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454545"/>
              </a:solidFill>
            </a:endParaRPr>
          </a:p>
        </p:txBody>
      </p:sp>
      <p:pic>
        <p:nvPicPr>
          <p:cNvPr id="84997" name="Picture 3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597025"/>
            <a:ext cx="3941763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924050"/>
            <a:ext cx="48117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7" idx="6"/>
          </p:cNvCxnSpPr>
          <p:nvPr/>
        </p:nvCxnSpPr>
        <p:spPr>
          <a:xfrm flipV="1">
            <a:off x="1476375" y="4657725"/>
            <a:ext cx="4514850" cy="923925"/>
          </a:xfrm>
          <a:prstGeom prst="straightConnector1">
            <a:avLst/>
          </a:prstGeom>
          <a:ln>
            <a:solidFill>
              <a:srgbClr val="FF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flipH="1">
            <a:off x="5991225" y="4429125"/>
            <a:ext cx="1606550" cy="1477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454545"/>
                </a:solidFill>
              </a:rPr>
              <a:t>Videos, templates, policies, how to guides and booklets</a:t>
            </a:r>
          </a:p>
        </p:txBody>
      </p:sp>
      <p:sp>
        <p:nvSpPr>
          <p:cNvPr id="7" name="Donut 6"/>
          <p:cNvSpPr/>
          <p:nvPr/>
        </p:nvSpPr>
        <p:spPr>
          <a:xfrm>
            <a:off x="171450" y="5257800"/>
            <a:ext cx="1304925" cy="647700"/>
          </a:xfrm>
          <a:prstGeom prst="donut">
            <a:avLst>
              <a:gd name="adj" fmla="val 7535"/>
            </a:avLst>
          </a:prstGeom>
          <a:solidFill>
            <a:srgbClr val="FF9900"/>
          </a:solidFill>
          <a:ln w="3175" cmpd="db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9900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3960508" y="1821721"/>
            <a:ext cx="852487" cy="414337"/>
          </a:xfrm>
          <a:prstGeom prst="donut">
            <a:avLst>
              <a:gd name="adj" fmla="val 5126"/>
            </a:avLst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454545"/>
              </a:solidFill>
            </a:endParaRPr>
          </a:p>
        </p:txBody>
      </p:sp>
      <p:cxnSp>
        <p:nvCxnSpPr>
          <p:cNvPr id="13" name="Straight Arrow Connector 12"/>
          <p:cNvCxnSpPr>
            <a:stCxn id="10" idx="7"/>
          </p:cNvCxnSpPr>
          <p:nvPr/>
        </p:nvCxnSpPr>
        <p:spPr>
          <a:xfrm flipV="1">
            <a:off x="4688151" y="1225515"/>
            <a:ext cx="2210819" cy="656884"/>
          </a:xfrm>
          <a:prstGeom prst="straightConnector1">
            <a:avLst/>
          </a:prstGeom>
          <a:ln>
            <a:solidFill>
              <a:srgbClr val="FF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18325" y="1042888"/>
            <a:ext cx="1223963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454545"/>
                </a:solidFill>
              </a:rPr>
              <a:t>Login</a:t>
            </a:r>
            <a:endParaRPr lang="en-AU" dirty="0">
              <a:solidFill>
                <a:srgbClr val="45454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dirty="0" smtClean="0"/>
              <a:t>www.nswteachers.nsw.edu.au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64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/>
          <a:lstStyle/>
          <a:p>
            <a:r>
              <a:rPr lang="en-AU" sz="2800" dirty="0" smtClean="0"/>
              <a:t>Module </a:t>
            </a:r>
            <a:r>
              <a:rPr lang="en-AU" sz="2800" dirty="0"/>
              <a:t>1</a:t>
            </a:r>
            <a:r>
              <a:rPr lang="en-AU" sz="2800" dirty="0" smtClean="0"/>
              <a:t>:</a:t>
            </a: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smtClean="0"/>
              <a:t>Accreditation with The Board of Studies Teaching and Educational Standards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2605382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457200" y="1490663"/>
            <a:ext cx="8229600" cy="432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-142875" eaLnBrk="1" hangingPunct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46083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cap="non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PROFICIENT TEACHER RESOURCES</a:t>
            </a: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4524375" y="660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454545"/>
              </a:solidFill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2303463"/>
            <a:ext cx="2043112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0663"/>
            <a:ext cx="198755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3563" y="2786063"/>
            <a:ext cx="1982350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2008188"/>
            <a:ext cx="20796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6136" y="6309320"/>
            <a:ext cx="30276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dirty="0" smtClean="0"/>
              <a:t>www.nswteachers.nsw.edu.au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65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 indent="0" eaLnBrk="1" hangingPunct="1">
              <a:buNone/>
              <a:defRPr/>
            </a:pPr>
            <a:r>
              <a:rPr lang="en-US" altLang="en-US" sz="2500" dirty="0" smtClean="0">
                <a:cs typeface="Arial" charset="0"/>
              </a:rPr>
              <a:t>The Board of Studies, Teaching and Educational Standards (BOSTES) oversees the system of accreditation in NSW:</a:t>
            </a:r>
          </a:p>
          <a:p>
            <a:pPr marL="285750" lvl="1" indent="-285750" eaLnBrk="1" hangingPunct="1">
              <a:defRPr/>
            </a:pPr>
            <a:r>
              <a:rPr lang="en-US" altLang="en-US" sz="2500" dirty="0" smtClean="0">
                <a:cs typeface="Arial" charset="0"/>
              </a:rPr>
              <a:t>To support </a:t>
            </a:r>
            <a:r>
              <a:rPr lang="en-US" altLang="en-US" sz="2500" dirty="0">
                <a:cs typeface="Arial" charset="0"/>
              </a:rPr>
              <a:t>quality </a:t>
            </a:r>
            <a:r>
              <a:rPr lang="en-US" altLang="en-US" sz="2500" dirty="0" smtClean="0">
                <a:cs typeface="Arial" charset="0"/>
              </a:rPr>
              <a:t>teaching </a:t>
            </a:r>
            <a:r>
              <a:rPr lang="en-US" altLang="en-US" sz="2500" dirty="0">
                <a:cs typeface="Arial" charset="0"/>
              </a:rPr>
              <a:t>in all NSW schools</a:t>
            </a:r>
          </a:p>
          <a:p>
            <a:pPr marL="285750" lvl="1" indent="-285750" eaLnBrk="1" hangingPunct="1">
              <a:defRPr/>
            </a:pPr>
            <a:r>
              <a:rPr lang="en-US" altLang="en-US" sz="2500" dirty="0" smtClean="0">
                <a:cs typeface="Arial" charset="0"/>
              </a:rPr>
              <a:t>To advance </a:t>
            </a:r>
            <a:r>
              <a:rPr lang="en-US" altLang="en-US" sz="2500" dirty="0">
                <a:cs typeface="Arial" charset="0"/>
              </a:rPr>
              <a:t>the status and standing of the </a:t>
            </a:r>
            <a:r>
              <a:rPr lang="en-US" altLang="en-US" sz="2500" dirty="0" smtClean="0">
                <a:cs typeface="Arial" charset="0"/>
              </a:rPr>
              <a:t>teaching profession </a:t>
            </a:r>
            <a:endParaRPr lang="en-US" altLang="en-US" sz="2500" dirty="0">
              <a:cs typeface="Arial" charset="0"/>
            </a:endParaRPr>
          </a:p>
          <a:p>
            <a:endParaRPr lang="en-AU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BOSTES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38491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458788" y="1308100"/>
            <a:ext cx="8229600" cy="425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Nursing: NSW Nurses and Midwives Registration Board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Dentistry: Australian Dental Association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Law: The Law Society of NSW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Social Work: Australian Association of Social Workers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Engineering: The Institute of Engineers, Australia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Psychology: Psychologists Registration Board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Accountancy: Certified Practicing Accountants, Australia</a:t>
            </a:r>
          </a:p>
          <a:p>
            <a:pPr marL="285750" indent="-285750">
              <a:buFont typeface="Arial" pitchFamily="34" charset="0"/>
              <a:buNone/>
            </a:pPr>
            <a:endParaRPr lang="en-AU" altLang="en-US" sz="25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Other regulatory authorities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32874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458788" y="1308100"/>
            <a:ext cx="8229600" cy="425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en-AU" sz="2500" dirty="0"/>
              <a:t>Representing the views of NSW teachers and the community, the QTC plays a pivotal role in shaping the future of the teaching profession in NSW.  </a:t>
            </a:r>
            <a:endParaRPr lang="en-AU" sz="2500" dirty="0" smtClean="0"/>
          </a:p>
          <a:p>
            <a:pPr marL="457200" indent="-457200"/>
            <a:r>
              <a:rPr lang="en-AU" sz="2500" dirty="0" smtClean="0"/>
              <a:t>Council </a:t>
            </a:r>
            <a:r>
              <a:rPr lang="en-AU" sz="2500" dirty="0"/>
              <a:t>members, who are either elected by their peers or appointed by the Minister, are directly involved in developing teacher accreditation policy in NSW. </a:t>
            </a:r>
            <a:endParaRPr lang="en-AU" sz="2500" dirty="0" smtClean="0"/>
          </a:p>
          <a:p>
            <a:pPr marL="457200" indent="-457200"/>
            <a:r>
              <a:rPr lang="en-AU" sz="2500" dirty="0" smtClean="0"/>
              <a:t>At </a:t>
            </a:r>
            <a:r>
              <a:rPr lang="en-AU" sz="2500" dirty="0"/>
              <a:t>the heart of the QTC’s mission is building the profession’s capacity to protect its </a:t>
            </a:r>
            <a:r>
              <a:rPr lang="en-AU" sz="2500" dirty="0" smtClean="0"/>
              <a:t>standards.</a:t>
            </a:r>
          </a:p>
          <a:p>
            <a:pPr indent="0">
              <a:buClr>
                <a:schemeClr val="accent1"/>
              </a:buClr>
              <a:buFont typeface="Arial" pitchFamily="34" charset="0"/>
              <a:buNone/>
            </a:pPr>
            <a:endParaRPr lang="en-US" altLang="en-US" sz="2500" dirty="0" smtClean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 indent="0">
              <a:buClr>
                <a:schemeClr val="accent1"/>
              </a:buClr>
              <a:buFont typeface="Arial" pitchFamily="34" charset="0"/>
              <a:buNone/>
            </a:pPr>
            <a:endParaRPr lang="en-US" altLang="en-US" sz="2500" dirty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 indent="0">
              <a:buClr>
                <a:schemeClr val="accent1"/>
              </a:buClr>
              <a:buFont typeface="Arial" pitchFamily="34" charset="0"/>
              <a:buNone/>
            </a:pPr>
            <a:endParaRPr lang="en-US" altLang="en-US" sz="2500" dirty="0" smtClean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 indent="0">
              <a:buNone/>
            </a:pPr>
            <a:endParaRPr lang="en-US" altLang="en-US" sz="2500" dirty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90562"/>
            <a:ext cx="8229600" cy="6016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Quality Teaching Council </a:t>
            </a:r>
            <a:br>
              <a:rPr lang="en-US" altLang="en-US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AU" dirty="0" smtClean="0"/>
              <a:t> </a:t>
            </a:r>
            <a:endParaRPr lang="en-A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1833" r="11202" b="1845"/>
          <a:stretch/>
        </p:blipFill>
        <p:spPr bwMode="auto">
          <a:xfrm>
            <a:off x="7236296" y="188640"/>
            <a:ext cx="1013840" cy="100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7319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indent="0">
              <a:buNone/>
            </a:pPr>
            <a:r>
              <a:rPr lang="en-AU" sz="2500" dirty="0" smtClean="0"/>
              <a:t>The </a:t>
            </a:r>
            <a:r>
              <a:rPr lang="en-AU" sz="2500" dirty="0"/>
              <a:t>QTC meets </a:t>
            </a:r>
            <a:r>
              <a:rPr lang="en-AU" sz="2500" dirty="0" smtClean="0"/>
              <a:t>bimonthly </a:t>
            </a:r>
            <a:r>
              <a:rPr lang="en-AU" sz="2500" dirty="0"/>
              <a:t>to advise the Board of Studies, Teaching and Educational Standards (BOSTES) about:</a:t>
            </a:r>
          </a:p>
          <a:p>
            <a:pPr marL="285750" indent="-285750"/>
            <a:r>
              <a:rPr lang="en-AU" sz="2500" dirty="0"/>
              <a:t>teacher accreditation policy, including </a:t>
            </a:r>
            <a:r>
              <a:rPr lang="en-AU" sz="2500" i="1" dirty="0"/>
              <a:t>Great Teaching, Inspired Learning </a:t>
            </a:r>
            <a:r>
              <a:rPr lang="en-AU" sz="2500" dirty="0"/>
              <a:t>reforms</a:t>
            </a:r>
          </a:p>
          <a:p>
            <a:pPr marL="285750" indent="-285750"/>
            <a:r>
              <a:rPr lang="en-AU" sz="2500" dirty="0"/>
              <a:t>t</a:t>
            </a:r>
            <a:r>
              <a:rPr lang="en-AU" sz="2500" dirty="0" smtClean="0"/>
              <a:t>he use of the Australian Professional Standards for Teachers</a:t>
            </a:r>
            <a:endParaRPr lang="en-AU" sz="2500" dirty="0"/>
          </a:p>
          <a:p>
            <a:pPr marL="285750" indent="-285750"/>
            <a:r>
              <a:rPr lang="en-AU" sz="2500" dirty="0"/>
              <a:t>ongoing professional learning for teachers</a:t>
            </a:r>
          </a:p>
          <a:p>
            <a:pPr marL="285750" indent="-285750"/>
            <a:r>
              <a:rPr lang="en-AU" sz="2500" dirty="0"/>
              <a:t>initiatives to support quality teaching.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does the Council do?</a:t>
            </a:r>
            <a:r>
              <a:rPr lang="en-AU" b="1" dirty="0"/>
              <a:t/>
            </a:r>
            <a:br>
              <a:rPr lang="en-AU" b="1" dirty="0"/>
            </a:b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32098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indent="0">
              <a:buNone/>
            </a:pPr>
            <a:r>
              <a:rPr lang="en-AU" sz="2500" dirty="0" smtClean="0"/>
              <a:t>The QTC also: </a:t>
            </a:r>
          </a:p>
          <a:p>
            <a:pPr marL="285750" indent="-285750"/>
            <a:r>
              <a:rPr lang="en-AU" sz="2500" dirty="0" smtClean="0"/>
              <a:t>recommends </a:t>
            </a:r>
            <a:r>
              <a:rPr lang="en-AU" sz="2500" dirty="0"/>
              <a:t>initial teacher education programs for accreditation</a:t>
            </a:r>
          </a:p>
          <a:p>
            <a:pPr marL="285750" indent="-285750"/>
            <a:r>
              <a:rPr lang="en-AU" sz="2500" dirty="0" smtClean="0"/>
              <a:t>endorses providers of continuing professional development for teachers</a:t>
            </a:r>
          </a:p>
          <a:p>
            <a:pPr marL="285750" indent="-285750"/>
            <a:r>
              <a:rPr lang="en-AU" sz="2500" dirty="0" smtClean="0"/>
              <a:t>provides </a:t>
            </a:r>
            <a:r>
              <a:rPr lang="en-AU" sz="2500" dirty="0"/>
              <a:t>a key channel for teachers and the community to </a:t>
            </a:r>
            <a:r>
              <a:rPr lang="en-AU" sz="2500" dirty="0" smtClean="0"/>
              <a:t>address issues in teacher </a:t>
            </a:r>
            <a:r>
              <a:rPr lang="en-AU" sz="2500" dirty="0"/>
              <a:t>accreditation.</a:t>
            </a:r>
          </a:p>
          <a:p>
            <a:pPr marL="285750" indent="-285750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does the Council do?</a:t>
            </a:r>
          </a:p>
        </p:txBody>
      </p:sp>
      <p:sp>
        <p:nvSpPr>
          <p:cNvPr id="4" name="Rectangle 3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22143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 indent="-143075">
              <a:buNone/>
            </a:pPr>
            <a:r>
              <a:rPr lang="en-US" altLang="en-US" sz="25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Initial </a:t>
            </a:r>
            <a:r>
              <a:rPr lang="en-US" altLang="en-US" sz="25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Teacher </a:t>
            </a:r>
            <a:r>
              <a:rPr lang="en-US" altLang="en-US" sz="25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Education:</a:t>
            </a:r>
          </a:p>
          <a:p>
            <a:pPr marL="199825" lvl="1" indent="-342900"/>
            <a:r>
              <a:rPr lang="en-US" altLang="en-US" sz="25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Approves initial teacher education programs in NSW</a:t>
            </a:r>
          </a:p>
          <a:p>
            <a:pPr lvl="1" indent="-143075">
              <a:buNone/>
            </a:pPr>
            <a:endParaRPr lang="en-US" altLang="en-US" sz="25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indent="-143075">
              <a:buNone/>
            </a:pPr>
            <a:r>
              <a:rPr lang="en-US" altLang="en-US" sz="25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Teacher Accreditation</a:t>
            </a:r>
          </a:p>
          <a:p>
            <a:pPr marL="342900" lvl="1" indent="-342900"/>
            <a:r>
              <a:rPr lang="en-AU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Conducts the assessment </a:t>
            </a:r>
            <a:r>
              <a:rPr lang="en-AU" altLang="en-US" sz="25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of qualifications for teachers wanting to teach in NSW. </a:t>
            </a:r>
          </a:p>
          <a:p>
            <a:pPr marL="342900" lvl="1" indent="-342900"/>
            <a:r>
              <a:rPr lang="en-AU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Accredits </a:t>
            </a:r>
            <a:r>
              <a:rPr lang="en-AU" altLang="en-US" sz="25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teachers as provisional or conditional</a:t>
            </a:r>
          </a:p>
          <a:p>
            <a:pPr marL="288925" lvl="2" indent="0">
              <a:buNone/>
            </a:pPr>
            <a:endParaRPr lang="en-US" altLang="en-US" sz="25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BOSTES Directorates:</a:t>
            </a:r>
            <a:r>
              <a:rPr lang="en-US" altLang="en-US" b="1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b="1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</a:b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15211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458788" y="1308100"/>
            <a:ext cx="8229600" cy="425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>
              <a:buNone/>
            </a:pPr>
            <a:r>
              <a:rPr lang="en-AU" altLang="en-US" sz="25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Teaching Standards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Monitors </a:t>
            </a:r>
            <a:r>
              <a:rPr lang="en-AU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accreditation process across </a:t>
            </a: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  <a:endParaRPr lang="en-AU" alt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AU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Manages and supports the use of external assessors for quality control in the accreditation </a:t>
            </a: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AU" altLang="en-US" sz="25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indent="0">
              <a:buNone/>
              <a:defRPr/>
            </a:pPr>
            <a:r>
              <a:rPr lang="en-AU" altLang="en-US" sz="25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Professional Learning</a:t>
            </a:r>
          </a:p>
          <a:p>
            <a:pPr marL="342900" indent="-342900">
              <a:defRPr/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Approves providers of courses and programs relevant to </a:t>
            </a: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accreditation</a:t>
            </a:r>
            <a:endParaRPr lang="en-US" alt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BOSTES </a:t>
            </a:r>
            <a:r>
              <a:rPr lang="en-US" altLang="en-U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Directorates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6232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BOSTES">
      <a:dk1>
        <a:srgbClr val="454545"/>
      </a:dk1>
      <a:lt1>
        <a:sysClr val="window" lastClr="FFFFFF"/>
      </a:lt1>
      <a:dk2>
        <a:srgbClr val="1F497D"/>
      </a:dk2>
      <a:lt2>
        <a:srgbClr val="EEECE1"/>
      </a:lt2>
      <a:accent1>
        <a:srgbClr val="174A7C"/>
      </a:accent1>
      <a:accent2>
        <a:srgbClr val="45454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Default Theme">
  <a:themeElements>
    <a:clrScheme name="BOSTES">
      <a:dk1>
        <a:srgbClr val="454545"/>
      </a:dk1>
      <a:lt1>
        <a:sysClr val="window" lastClr="FFFFFF"/>
      </a:lt1>
      <a:dk2>
        <a:srgbClr val="1F497D"/>
      </a:dk2>
      <a:lt2>
        <a:srgbClr val="EEECE1"/>
      </a:lt2>
      <a:accent1>
        <a:srgbClr val="174A7C"/>
      </a:accent1>
      <a:accent2>
        <a:srgbClr val="45454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efault Theme">
  <a:themeElements>
    <a:clrScheme name="BOSTES">
      <a:dk1>
        <a:srgbClr val="454545"/>
      </a:dk1>
      <a:lt1>
        <a:sysClr val="window" lastClr="FFFFFF"/>
      </a:lt1>
      <a:dk2>
        <a:srgbClr val="1F497D"/>
      </a:dk2>
      <a:lt2>
        <a:srgbClr val="EEECE1"/>
      </a:lt2>
      <a:accent1>
        <a:srgbClr val="174A7C"/>
      </a:accent1>
      <a:accent2>
        <a:srgbClr val="45454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787</Words>
  <Application>Microsoft Office PowerPoint</Application>
  <PresentationFormat>On-screen Show (4:3)</PresentationFormat>
  <Paragraphs>171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Default Theme</vt:lpstr>
      <vt:lpstr>4_Default Theme</vt:lpstr>
      <vt:lpstr>1_Default Theme</vt:lpstr>
      <vt:lpstr>Accreditation Support for Teachers</vt:lpstr>
      <vt:lpstr>Module 1: Accreditation with The Board of Studies Teaching and Educational Standards   </vt:lpstr>
      <vt:lpstr>BOSTES</vt:lpstr>
      <vt:lpstr>Other regulatory authorities</vt:lpstr>
      <vt:lpstr>Quality Teaching Council   </vt:lpstr>
      <vt:lpstr>What does the Council do? </vt:lpstr>
      <vt:lpstr>What does the Council do?</vt:lpstr>
      <vt:lpstr>BOSTES Directorates: </vt:lpstr>
      <vt:lpstr>BOSTES Directorates</vt:lpstr>
      <vt:lpstr>Accreditation </vt:lpstr>
      <vt:lpstr>The purpose of Accreditation </vt:lpstr>
      <vt:lpstr>WHO IS ACCREDITED? </vt:lpstr>
      <vt:lpstr>Teacher Accreditation authority</vt:lpstr>
      <vt:lpstr>Teacher Accreditation authority</vt:lpstr>
      <vt:lpstr>The Australian Professional  standards for teachers </vt:lpstr>
      <vt:lpstr>The Australian Professional  standards for teachers </vt:lpstr>
      <vt:lpstr>BOSTES TEACHER ACCREDITATION WEBSITE</vt:lpstr>
      <vt:lpstr>Current Teachers section</vt:lpstr>
      <vt:lpstr>BOSTES TEACHER ACCREDITATION WEBSITE</vt:lpstr>
      <vt:lpstr>PROFICIENT TEACHER RESOURCES</vt:lpstr>
    </vt:vector>
  </TitlesOfParts>
  <Company>OBOS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Gault</dc:creator>
  <cp:lastModifiedBy>Meg Madden</cp:lastModifiedBy>
  <cp:revision>13</cp:revision>
  <dcterms:created xsi:type="dcterms:W3CDTF">2015-02-16T01:00:33Z</dcterms:created>
  <dcterms:modified xsi:type="dcterms:W3CDTF">2015-02-19T02:40:49Z</dcterms:modified>
</cp:coreProperties>
</file>