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62EA1-3BC2-4EA7-951A-1087B0C08EF7}" type="datetimeFigureOut">
              <a:rPr lang="en-AU" smtClean="0"/>
              <a:t>19/02/2015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DC415-1439-4C31-8B84-FAA3A0B9B2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379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u="sng" smtClean="0">
                <a:ea typeface="ヒラギノ角ゴ Pro W3" charset="-128"/>
              </a:rPr>
              <a:t>Tips</a:t>
            </a:r>
          </a:p>
          <a:p>
            <a:pPr eaLnBrk="1" hangingPunct="1">
              <a:spcBef>
                <a:spcPct val="0"/>
              </a:spcBef>
            </a:pPr>
            <a:endParaRPr lang="en-US" altLang="en-US" b="1" smtClean="0">
              <a:ea typeface="ヒラギノ角ゴ Pro W3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smtClean="0">
                <a:ea typeface="ヒラギノ角ゴ Pro W3" charset="-128"/>
              </a:rPr>
              <a:t>Keep the title short</a:t>
            </a:r>
            <a:endParaRPr lang="en-US" altLang="en-US" smtClean="0">
              <a:ea typeface="ヒラギノ角ゴ Pro W3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ヒラギノ角ゴ Pro W3" charset="-128"/>
              </a:rPr>
              <a:t>This is a presentation, not an academic journal article.  If you need more than five words to capture the main idea, it’s not the main idea.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ヒラギノ角ゴ Pro W3" charset="-128"/>
              </a:rPr>
              <a:t>Here are some tips: use the sub-head to qualify or describe your title if necessary.  Don’t use “BOSTES” in the title; that’s what the logo is for.   </a:t>
            </a:r>
          </a:p>
          <a:p>
            <a:pPr eaLnBrk="1" hangingPunct="1">
              <a:spcBef>
                <a:spcPct val="0"/>
              </a:spcBef>
            </a:pPr>
            <a:endParaRPr lang="en-US" altLang="en-US" b="1" smtClean="0">
              <a:ea typeface="ヒラギノ角ゴ Pro W3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smtClean="0">
                <a:ea typeface="ヒラギノ角ゴ Pro W3" charset="-128"/>
              </a:rPr>
              <a:t>Identify the date and audience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ヒラギノ角ゴ Pro W3" charset="-128"/>
              </a:rPr>
              <a:t>There are a couple of reasons to include a date and audience. First, it’s polite to show you know who you are speaking to. Second, we use a single presentation on a number of occasions and this is a form of version control. </a:t>
            </a: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2CC0E13-D914-49B9-91F6-14BFF8618E64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DC415-1439-4C31-8B84-FAA3A0B9B2F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256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36D6687-B29D-469C-AFE7-D6F511A28F9B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DC415-1439-4C31-8B84-FAA3A0B9B2F9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57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DC415-1439-4C31-8B84-FAA3A0B9B2F9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195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03188"/>
            <a:ext cx="9513888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431800"/>
            <a:ext cx="9118600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ogo_RG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38" y="2800350"/>
            <a:ext cx="2400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3450" y="3460750"/>
            <a:ext cx="2152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smtClean="0">
                <a:solidFill>
                  <a:srgbClr val="174A7C"/>
                </a:solidFill>
                <a:cs typeface="Arial" charset="0"/>
              </a:rPr>
              <a:t>SUBTITLE</a:t>
            </a:r>
          </a:p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smtClean="0">
                <a:solidFill>
                  <a:srgbClr val="174A7C"/>
                </a:solidFill>
                <a:cs typeface="Arial" charset="0"/>
              </a:rPr>
              <a:t>DAY, MONTH, YEAR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03188"/>
            <a:ext cx="9513888" cy="696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431800"/>
            <a:ext cx="9118600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_RGB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38" y="2800350"/>
            <a:ext cx="2400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50" y="3035300"/>
            <a:ext cx="3206750" cy="488950"/>
          </a:xfrm>
          <a:prstGeom prst="rect">
            <a:avLst/>
          </a:prstGeom>
        </p:spPr>
        <p:txBody>
          <a:bodyPr vert="horz"/>
          <a:lstStyle>
            <a:lvl1pPr algn="l">
              <a:defRPr sz="2800" cap="all">
                <a:solidFill>
                  <a:srgbClr val="174A7C"/>
                </a:solidFill>
                <a:latin typeface="Arial"/>
                <a:cs typeface="Arial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743450" y="3467100"/>
            <a:ext cx="2324100" cy="4445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 b="1" i="0" cap="all">
                <a:solidFill>
                  <a:srgbClr val="174A7C"/>
                </a:solidFill>
                <a:latin typeface="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743450" y="3765550"/>
            <a:ext cx="2324100" cy="355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600" b="0" i="0" cap="all" baseline="0">
                <a:solidFill>
                  <a:srgbClr val="174A7C"/>
                </a:solidFill>
                <a:latin typeface="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7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orange_line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33020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33020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97101"/>
            <a:ext cx="7772400" cy="546100"/>
          </a:xfrm>
          <a:prstGeom prst="rect">
            <a:avLst/>
          </a:prstGeom>
        </p:spPr>
        <p:txBody>
          <a:bodyPr/>
          <a:lstStyle>
            <a:lvl1pPr>
              <a:defRPr sz="4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2743200"/>
            <a:ext cx="7772400" cy="558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 cap="all" baseline="0">
                <a:solidFill>
                  <a:srgbClr val="174A7C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611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range_line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33020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33020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844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3200" cap="all" baseline="0">
                <a:solidFill>
                  <a:srgbClr val="174A7C"/>
                </a:solidFill>
                <a:latin typeface="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3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33020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05038"/>
            <a:ext cx="8229600" cy="563562"/>
          </a:xfrm>
          <a:prstGeom prst="rect">
            <a:avLst/>
          </a:prstGeom>
        </p:spPr>
        <p:txBody>
          <a:bodyPr vert="horz"/>
          <a:lstStyle>
            <a:lvl1pPr>
              <a:defRPr sz="3200" cap="all" baseline="0">
                <a:solidFill>
                  <a:srgbClr val="174A7C"/>
                </a:solidFill>
                <a:latin typeface="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2832100"/>
            <a:ext cx="8229600" cy="41433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 cap="all">
                <a:solidFill>
                  <a:srgbClr val="174A7C"/>
                </a:solidFill>
                <a:latin typeface="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32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1008063"/>
            <a:ext cx="72072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9"/>
          <p:cNvSpPr>
            <a:spLocks noGrp="1"/>
          </p:cNvSpPr>
          <p:nvPr>
            <p:ph sz="quarter" idx="10"/>
          </p:nvPr>
        </p:nvSpPr>
        <p:spPr>
          <a:xfrm>
            <a:off x="458788" y="1308100"/>
            <a:ext cx="8229599" cy="4254500"/>
          </a:xfrm>
          <a:prstGeom prst="rect">
            <a:avLst/>
          </a:prstGeom>
        </p:spPr>
        <p:txBody>
          <a:bodyPr vert="horz"/>
          <a:lstStyle>
            <a:lvl1pPr marL="0" indent="-144000">
              <a:buFont typeface="Arial"/>
              <a:buChar char="•"/>
              <a:defRPr sz="1800" baseline="0">
                <a:solidFill>
                  <a:srgbClr val="454545"/>
                </a:solidFill>
                <a:latin typeface="Arial"/>
                <a:cs typeface="Arial"/>
              </a:defRPr>
            </a:lvl1pPr>
            <a:lvl2pPr marL="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2pPr>
            <a:lvl3pPr marL="432000" indent="-144000">
              <a:defRPr sz="1800">
                <a:solidFill>
                  <a:srgbClr val="454545"/>
                </a:solidFill>
                <a:latin typeface="Arial"/>
                <a:cs typeface="Arial"/>
              </a:defRPr>
            </a:lvl3pPr>
            <a:lvl4pPr marL="864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4pPr>
            <a:lvl5pPr marL="1296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388938"/>
            <a:ext cx="8229600" cy="601662"/>
          </a:xfrm>
          <a:prstGeom prst="rect">
            <a:avLst/>
          </a:prstGeom>
        </p:spPr>
        <p:txBody>
          <a:bodyPr vert="horz"/>
          <a:lstStyle>
            <a:lvl1pPr>
              <a:defRPr sz="3200" cap="all">
                <a:solidFill>
                  <a:srgbClr val="174A7C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1008063"/>
            <a:ext cx="72072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9"/>
          <p:cNvSpPr>
            <a:spLocks noGrp="1"/>
          </p:cNvSpPr>
          <p:nvPr>
            <p:ph sz="quarter" idx="12"/>
          </p:nvPr>
        </p:nvSpPr>
        <p:spPr>
          <a:xfrm>
            <a:off x="458788" y="1358900"/>
            <a:ext cx="3973513" cy="4203700"/>
          </a:xfrm>
          <a:prstGeom prst="rect">
            <a:avLst/>
          </a:prstGeom>
        </p:spPr>
        <p:txBody>
          <a:bodyPr vert="horz"/>
          <a:lstStyle>
            <a:lvl1pPr marL="0" indent="-144000">
              <a:buFont typeface="Arial"/>
              <a:buChar char="•"/>
              <a:defRPr sz="1800" baseline="0">
                <a:solidFill>
                  <a:srgbClr val="454545"/>
                </a:solidFill>
                <a:latin typeface="Arial"/>
                <a:cs typeface="Arial"/>
              </a:defRPr>
            </a:lvl1pPr>
            <a:lvl2pPr marL="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2pPr>
            <a:lvl3pPr marL="432000" indent="-144000">
              <a:defRPr sz="1800">
                <a:solidFill>
                  <a:srgbClr val="454545"/>
                </a:solidFill>
                <a:latin typeface="Arial"/>
                <a:cs typeface="Arial"/>
              </a:defRPr>
            </a:lvl3pPr>
            <a:lvl4pPr marL="864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4pPr>
            <a:lvl5pPr marL="1296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8788" y="396875"/>
            <a:ext cx="8229600" cy="611187"/>
          </a:xfrm>
          <a:prstGeom prst="rect">
            <a:avLst/>
          </a:prstGeom>
        </p:spPr>
        <p:txBody>
          <a:bodyPr vert="horz"/>
          <a:lstStyle>
            <a:lvl1pPr>
              <a:defRPr sz="3200" cap="all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4714875" y="1358900"/>
            <a:ext cx="3973513" cy="4203700"/>
          </a:xfrm>
          <a:prstGeom prst="rect">
            <a:avLst/>
          </a:prstGeom>
        </p:spPr>
        <p:txBody>
          <a:bodyPr vert="horz"/>
          <a:lstStyle>
            <a:lvl1pPr marL="0" indent="-144000">
              <a:buFont typeface="Arial"/>
              <a:buChar char="•"/>
              <a:defRPr sz="1800" baseline="0">
                <a:solidFill>
                  <a:srgbClr val="454545"/>
                </a:solidFill>
                <a:latin typeface="Arial"/>
                <a:cs typeface="Arial"/>
              </a:defRPr>
            </a:lvl1pPr>
            <a:lvl2pPr marL="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2pPr>
            <a:lvl3pPr marL="432000" indent="-144000">
              <a:defRPr sz="1800">
                <a:solidFill>
                  <a:srgbClr val="454545"/>
                </a:solidFill>
                <a:latin typeface="Arial"/>
                <a:cs typeface="Arial"/>
              </a:defRPr>
            </a:lvl3pPr>
            <a:lvl4pPr marL="864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4pPr>
            <a:lvl5pPr marL="1296000" indent="-144000">
              <a:buFont typeface="Arial"/>
              <a:buChar char="•"/>
              <a:defRPr sz="1800">
                <a:solidFill>
                  <a:srgbClr val="45454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0934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range_line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11557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11557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58788" y="1562100"/>
            <a:ext cx="8229600" cy="4000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cap="all">
                <a:solidFill>
                  <a:srgbClr val="4545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 noProof="0" smtClean="0"/>
              <a:t>Click icon to add chart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8788" y="544513"/>
            <a:ext cx="8229600" cy="611187"/>
          </a:xfrm>
          <a:prstGeom prst="rect">
            <a:avLst/>
          </a:prstGeom>
        </p:spPr>
        <p:txBody>
          <a:bodyPr vert="horz"/>
          <a:lstStyle>
            <a:lvl1pPr>
              <a:defRPr sz="3200" cap="all">
                <a:solidFill>
                  <a:srgbClr val="174A7C"/>
                </a:solidFill>
                <a:latin typeface="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63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range_line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4051300"/>
            <a:ext cx="7207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ontent Placeholder 21"/>
          <p:cNvSpPr>
            <a:spLocks noGrp="1"/>
          </p:cNvSpPr>
          <p:nvPr>
            <p:ph sz="quarter" idx="11"/>
          </p:nvPr>
        </p:nvSpPr>
        <p:spPr>
          <a:xfrm>
            <a:off x="444500" y="2743200"/>
            <a:ext cx="8242300" cy="1536700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20000"/>
              </a:lnSpc>
              <a:buNone/>
              <a:defRPr sz="1800" cap="all" baseline="0">
                <a:solidFill>
                  <a:srgbClr val="174A7C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9900" y="2197100"/>
            <a:ext cx="8229600" cy="622300"/>
          </a:xfrm>
          <a:prstGeom prst="rect">
            <a:avLst/>
          </a:prstGeom>
        </p:spPr>
        <p:txBody>
          <a:bodyPr vert="horz"/>
          <a:lstStyle>
            <a:lvl1pPr>
              <a:defRPr sz="3200" cap="all" spc="30" baseline="0">
                <a:solidFill>
                  <a:srgbClr val="174A7C"/>
                </a:solidFill>
                <a:latin typeface="Arial"/>
                <a:cs typeface="Arial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2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791200"/>
            <a:ext cx="27813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6397625"/>
            <a:ext cx="18288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791200"/>
            <a:ext cx="27813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58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 bwMode="auto">
          <a:xfrm>
            <a:off x="4743450" y="1990725"/>
            <a:ext cx="3206750" cy="488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600" cap="none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Accreditation Support for Teachers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743450" y="3336925"/>
            <a:ext cx="2324100" cy="44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cap="none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Introduction to Accreditation at Proficient Teacher</a:t>
            </a:r>
          </a:p>
          <a:p>
            <a:pPr eaLnBrk="1" hangingPunct="1"/>
            <a:r>
              <a:rPr lang="en-US" altLang="en-US" sz="1800" b="0" cap="none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Module 5 of 5</a:t>
            </a:r>
            <a:endParaRPr lang="en-US" altLang="en-US" sz="1800" b="0" cap="none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8788" y="1200150"/>
            <a:ext cx="8229600" cy="4362450"/>
          </a:xfrm>
        </p:spPr>
        <p:txBody>
          <a:bodyPr/>
          <a:lstStyle/>
          <a:p>
            <a:pPr indent="0" fontAlgn="ctr">
              <a:buNone/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At schools where you gain regular employment:</a:t>
            </a:r>
          </a:p>
          <a:p>
            <a:pPr marL="457200" indent="-4572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ask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observed by an exemplary or experienced teacher, mentor or supervisor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and seek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about your teaching against the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be proactive in learning more about your content area, teaching and learning, assessment and reporting.</a:t>
            </a:r>
          </a:p>
          <a:p>
            <a:pPr indent="0">
              <a:buFont typeface="Arial"/>
              <a:buNone/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Outside school:</a:t>
            </a:r>
          </a:p>
          <a:p>
            <a:pPr marL="457200" indent="-4572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Continue your ongoing learning with professional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networks and associations,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online resources, and current curriculum. 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9118" y="393700"/>
            <a:ext cx="3219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AU" sz="3200" cap="all" dirty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Be </a:t>
            </a:r>
            <a:r>
              <a:rPr lang="en-AU" sz="3200" cap="all" dirty="0" smtClean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proactive</a:t>
            </a:r>
            <a:endParaRPr lang="en-AU" sz="3200" cap="all" dirty="0">
              <a:solidFill>
                <a:srgbClr val="174A7C"/>
              </a:solidFill>
              <a:latin typeface="Arial"/>
              <a:ea typeface="ＭＳ Ｐゴシック" pitchFamily="-1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09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57200" y="1155700"/>
            <a:ext cx="8229600" cy="4254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school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policies and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 (found on most school websites)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Workplace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Safety procedures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vacuation plan and school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lockdown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procedures.</a:t>
            </a:r>
          </a:p>
          <a:p>
            <a:pPr marL="457200" indent="-457200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Mandatory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reporting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requirements.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Student medical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alerts.</a:t>
            </a:r>
          </a:p>
          <a:p>
            <a:pPr marL="457200" indent="-457200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Welfare, discipline, and/or student engagement policies</a:t>
            </a:r>
          </a:p>
          <a:p>
            <a:pPr marL="457200" indent="-457200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tudents with support needs, relevant risk assessments and risk management procedures.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42875">
              <a:buFont typeface="Arial" charset="0"/>
              <a:buChar char="•"/>
              <a:defRPr/>
            </a:pPr>
            <a:endParaRPr lang="en-AU" altLang="en-US" sz="2500" dirty="0" smtClean="0">
              <a:latin typeface="+mn-lt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Be informed about the school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74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58788" y="1308100"/>
            <a:ext cx="8229600" cy="4254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>
              <a:buFont typeface="Arial"/>
              <a:buNone/>
              <a:defRPr/>
            </a:pPr>
            <a:r>
              <a:rPr lang="en-AU" alt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alt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dvice when teaching day to day and/or on short term and temporary contracts:</a:t>
            </a:r>
          </a:p>
          <a:p>
            <a:pPr marL="342900" indent="-3429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Ensure each lesson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is well sequenced, resourced and responsive to individual learning needs and abilities.</a:t>
            </a:r>
          </a:p>
          <a:p>
            <a:pPr marL="342900" indent="-3429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Demonstrate that you have high expectations for student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learning,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and set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explicit learning goals.</a:t>
            </a:r>
          </a:p>
          <a:p>
            <a:pPr marL="342900" indent="-3429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rovide regular feedback to students about their achievement of learning goals.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Stand up and actively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teach,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each and every lesson. </a:t>
            </a:r>
          </a:p>
          <a:p>
            <a:pPr indent="0" fontAlgn="ctr">
              <a:buFont typeface="Arial"/>
              <a:buNone/>
              <a:defRPr/>
            </a:pPr>
            <a:endParaRPr lang="en-A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42875">
              <a:buFont typeface="Arial" charset="0"/>
              <a:buChar char="•"/>
              <a:defRPr/>
            </a:pPr>
            <a:endParaRPr lang="en-AU" altLang="en-US" sz="2500" dirty="0" smtClean="0">
              <a:latin typeface="+mn-lt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Developing </a:t>
            </a:r>
            <a:r>
              <a:rPr lang="en-AU" dirty="0" smtClean="0"/>
              <a:t>Practice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307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67544" y="1124744"/>
            <a:ext cx="8229600" cy="4254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-4572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Write your own lesson plans.</a:t>
            </a:r>
          </a:p>
          <a:p>
            <a:pPr marL="457200" lvl="1" indent="-4572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If prepared lessons have been left, review them, check that the appropriate resources are available, then write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your own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lesson plan to teach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it (this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may also be written after the lesson and authenticated the next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day).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If the school has a preferred lesson plan template, use it. If not, use your own. </a:t>
            </a:r>
          </a:p>
          <a:p>
            <a:pPr marL="342900" indent="-342900" fontAlgn="ctr">
              <a:defRPr/>
            </a:pPr>
            <a:endParaRPr lang="en-A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42875">
              <a:buFont typeface="Arial" charset="0"/>
              <a:buChar char="•"/>
              <a:defRPr/>
            </a:pPr>
            <a:endParaRPr lang="en-AU" altLang="en-US" sz="2500" dirty="0" smtClean="0">
              <a:latin typeface="+mn-lt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4451" y="336550"/>
            <a:ext cx="5043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AU" sz="3200" cap="all" dirty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Developing </a:t>
            </a:r>
            <a:r>
              <a:rPr lang="en-AU" sz="3200" cap="all" dirty="0" smtClean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Practice</a:t>
            </a:r>
            <a:endParaRPr lang="en-AU" sz="3200" cap="all" dirty="0">
              <a:solidFill>
                <a:srgbClr val="174A7C"/>
              </a:solidFill>
              <a:latin typeface="Arial"/>
              <a:ea typeface="ＭＳ Ｐゴシック" pitchFamily="-1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35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8788" y="1308100"/>
            <a:ext cx="8229600" cy="4254500"/>
          </a:xfrm>
        </p:spPr>
        <p:txBody>
          <a:bodyPr/>
          <a:lstStyle/>
          <a:p>
            <a:pPr indent="0" fontAlgn="ctr">
              <a:buFont typeface="Arial"/>
              <a:buNone/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Use the lesson plan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to: 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record student progress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learning outcomes, 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achievement, and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areas for follow-up 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Record your reflections against the Standards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 fontAlgn="ctr">
              <a:buFont typeface="Arial" panose="020B0604020202020204" pitchFamily="34" charset="0"/>
              <a:buChar char="•"/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 copy for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absent teacher as a record of the lesson.</a:t>
            </a:r>
          </a:p>
          <a:p>
            <a:pPr lvl="1" indent="0" fontAlgn="ctr">
              <a:buFont typeface="Arial"/>
              <a:buNone/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ave selected lesson plans validated to use as evidence for accreditation at Proficient Teacher.</a:t>
            </a:r>
            <a:endParaRPr lang="en-AU" sz="2500" dirty="0"/>
          </a:p>
          <a:p>
            <a:pPr>
              <a:defRPr/>
            </a:pPr>
            <a:endParaRPr lang="en-AU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Developing </a:t>
            </a:r>
            <a:r>
              <a:rPr lang="en-AU" dirty="0" smtClean="0"/>
              <a:t>practice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0184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58788" y="1117600"/>
            <a:ext cx="8229600" cy="4254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 fontAlgn="ctr">
              <a:buFont typeface="Arial"/>
              <a:buNone/>
              <a:defRPr/>
            </a:pPr>
            <a:r>
              <a:rPr lang="en-A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 Engagement:</a:t>
            </a:r>
          </a:p>
          <a:p>
            <a:pPr marL="342900" indent="-3429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Know and use the school welfare, discipline, and/or student engagement policies.</a:t>
            </a:r>
          </a:p>
          <a:p>
            <a:pPr marL="342900" indent="-3429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Actively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manage your classroom, build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 positive learning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relationship with students quickly. </a:t>
            </a:r>
          </a:p>
          <a:p>
            <a:pPr marL="342900" indent="-3429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 high expectations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student behaviour.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Be fair, reasonable,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and consistent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A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buFont typeface="Arial"/>
              <a:buNone/>
              <a:defRPr/>
            </a:pPr>
            <a:endParaRPr lang="en-AU" altLang="en-US" sz="2500" dirty="0" smtClean="0">
              <a:latin typeface="+mn-lt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4126" y="406400"/>
            <a:ext cx="5043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AU" sz="3200" cap="all" dirty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Developing </a:t>
            </a:r>
            <a:r>
              <a:rPr lang="en-AU" sz="3200" cap="all" dirty="0" smtClean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Practice</a:t>
            </a:r>
            <a:endParaRPr lang="en-AU" sz="3200" cap="all" dirty="0">
              <a:solidFill>
                <a:srgbClr val="174A7C"/>
              </a:solidFill>
              <a:latin typeface="Arial"/>
              <a:ea typeface="ＭＳ Ｐゴシック" pitchFamily="-1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6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58788" y="1308100"/>
            <a:ext cx="8229600" cy="4254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 fontAlgn="ctr">
              <a:buFont typeface="Arial"/>
              <a:buNone/>
              <a:defRPr/>
            </a:pPr>
            <a:r>
              <a:rPr lang="en-AU" sz="2500" b="1" dirty="0">
                <a:latin typeface="Arial" panose="020B0604020202020204" pitchFamily="34" charset="0"/>
                <a:cs typeface="Arial" panose="020B0604020202020204" pitchFamily="34" charset="0"/>
              </a:rPr>
              <a:t>Student Engagement</a:t>
            </a:r>
            <a:r>
              <a:rPr lang="en-AU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A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peak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calmly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with students,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encourage them to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their ‘inside voice’. 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humour appropriately, never use sarcasm.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Avoid confrontations and arguments, especially in front of other students. </a:t>
            </a:r>
            <a:endParaRPr lang="en-A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patient, calm, and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flexible. </a:t>
            </a:r>
          </a:p>
          <a:p>
            <a:pPr marL="342900" indent="-3429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follow up on consequences. 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fontAlgn="ctr">
              <a:buFont typeface="Arial"/>
              <a:buNone/>
              <a:defRPr/>
            </a:pP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42875">
              <a:buFont typeface="Arial" charset="0"/>
              <a:buChar char="•"/>
              <a:defRPr/>
            </a:pPr>
            <a:endParaRPr lang="en-AU" altLang="en-US" sz="2500" dirty="0" smtClean="0">
              <a:latin typeface="+mn-lt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24145" y="377825"/>
            <a:ext cx="5043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AU" sz="3200" cap="all" dirty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Developing </a:t>
            </a:r>
            <a:r>
              <a:rPr lang="en-AU" sz="3200" cap="all" dirty="0" smtClean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Practice</a:t>
            </a:r>
            <a:endParaRPr lang="en-AU" sz="3200" cap="all" dirty="0">
              <a:solidFill>
                <a:srgbClr val="174A7C"/>
              </a:solidFill>
              <a:latin typeface="Arial"/>
              <a:ea typeface="ＭＳ Ｐゴシック" pitchFamily="-1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92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229600" cy="1143000"/>
          </a:xfrm>
        </p:spPr>
        <p:txBody>
          <a:bodyPr/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Module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Advice for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casual or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Part-Time teachers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87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>
            <a:spLocks noChangeArrowheads="1"/>
          </p:cNvSpPr>
          <p:nvPr/>
        </p:nvSpPr>
        <p:spPr bwMode="auto">
          <a:xfrm>
            <a:off x="247650" y="1176338"/>
            <a:ext cx="8439150" cy="4538662"/>
          </a:xfrm>
          <a:prstGeom prst="wedgeRoundRectCallout">
            <a:avLst>
              <a:gd name="adj1" fmla="val 1515"/>
              <a:gd name="adj2" fmla="val 62903"/>
              <a:gd name="adj3" fmla="val 16667"/>
            </a:avLst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45058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552450" y="1428750"/>
            <a:ext cx="8135938" cy="41338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>
              <a:buFont typeface="Arial"/>
              <a:buNone/>
              <a:defRPr/>
            </a:pPr>
            <a:r>
              <a:rPr lang="en-AU" alt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AU" alt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the following questions:</a:t>
            </a:r>
          </a:p>
          <a:p>
            <a:pPr marL="457200" indent="-457200">
              <a:defRPr/>
            </a:pPr>
            <a:r>
              <a:rPr lang="en-AU" alt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How have you approached schools when seeking casual and short-term </a:t>
            </a:r>
            <a:r>
              <a:rPr lang="en-AU" alt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AU" alt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employment? </a:t>
            </a:r>
            <a:endParaRPr lang="en-AU" alt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AU" alt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AU" alt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on your own </a:t>
            </a:r>
            <a:r>
              <a:rPr lang="en-AU" alt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experience, what advice would you give to other provisionally or conditionally accredited teachers seeking teaching work in schools?</a:t>
            </a:r>
          </a:p>
          <a:p>
            <a:pPr indent="0">
              <a:buFont typeface="Arial"/>
              <a:buNone/>
              <a:defRPr/>
            </a:pPr>
            <a:r>
              <a:rPr lang="en-AU" alt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defRPr/>
            </a:pPr>
            <a:endParaRPr lang="en-AU" alt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buFont typeface="Arial"/>
              <a:buNone/>
              <a:defRPr/>
            </a:pPr>
            <a:endParaRPr lang="en-AU" alt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Gaining employment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6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58788" y="1308100"/>
            <a:ext cx="8229600" cy="4254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>
              <a:buFont typeface="Arial"/>
              <a:buNone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Employability:</a:t>
            </a:r>
            <a:endParaRPr lang="en-AU" altLang="en-US" sz="2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Provide an up-to-date </a:t>
            </a: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CV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Cast a wide net </a:t>
            </a: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and </a:t>
            </a: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be </a:t>
            </a: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prepared to travel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If possible, arrange to meet the school’s casual organiser in person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Be clear </a:t>
            </a: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and </a:t>
            </a: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flexible with your availability to teach </a:t>
            </a:r>
            <a:endParaRPr lang="en-AU" altLang="en-US" sz="2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Ensure you present yourself professionally. </a:t>
            </a:r>
            <a:endParaRPr lang="en-AU" altLang="en-US" sz="2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None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38350" y="323850"/>
            <a:ext cx="59912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AU" sz="3200" cap="all" dirty="0" smtClean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Employment advice  </a:t>
            </a:r>
            <a:endParaRPr lang="en-AU" sz="3200" cap="all" dirty="0">
              <a:solidFill>
                <a:srgbClr val="174A7C"/>
              </a:solidFill>
              <a:latin typeface="Arial"/>
              <a:ea typeface="ＭＳ Ｐゴシック" pitchFamily="-1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85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58788" y="1308100"/>
            <a:ext cx="8229600" cy="4254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Be prepared for the phone call – short notice is normal, so be ready.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Say yes – teach as frequently as you can, regardless of the school, subject or year level.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Have a kit bag of engaging prepared lessons ready to </a:t>
            </a: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use.</a:t>
            </a:r>
            <a:endParaRPr lang="en-AU" altLang="en-US" sz="25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Teach!</a:t>
            </a:r>
            <a:endParaRPr lang="en-US" altLang="en-US" sz="25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indent="0">
              <a:buFont typeface="Arial"/>
              <a:buNone/>
              <a:defRPr/>
            </a:pPr>
            <a:endParaRPr lang="en-AU" altLang="en-US" sz="25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79967" y="358775"/>
            <a:ext cx="47840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AU" sz="3200" cap="all" dirty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Employment </a:t>
            </a:r>
            <a:r>
              <a:rPr lang="en-AU" sz="3200" cap="all" dirty="0" smtClean="0">
                <a:solidFill>
                  <a:srgbClr val="174A7C"/>
                </a:solidFill>
                <a:latin typeface="Arial"/>
                <a:ea typeface="ＭＳ Ｐゴシック" pitchFamily="-1" charset="-128"/>
                <a:cs typeface="Arial"/>
              </a:rPr>
              <a:t>Advice </a:t>
            </a:r>
            <a:endParaRPr lang="en-AU" sz="3200" cap="all" dirty="0">
              <a:solidFill>
                <a:srgbClr val="174A7C"/>
              </a:solidFill>
              <a:latin typeface="Arial"/>
              <a:ea typeface="ＭＳ Ｐゴシック" pitchFamily="-1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05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90525" y="1076325"/>
            <a:ext cx="8401050" cy="4695825"/>
          </a:xfrm>
        </p:spPr>
        <p:txBody>
          <a:bodyPr/>
          <a:lstStyle/>
          <a:p>
            <a:pPr indent="0">
              <a:buFont typeface="Arial"/>
              <a:buNone/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uild professional relationships within and beyond the school community.</a:t>
            </a:r>
          </a:p>
          <a:p>
            <a:pPr indent="0">
              <a:buFont typeface="Arial"/>
              <a:buNone/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Consider:</a:t>
            </a:r>
          </a:p>
          <a:p>
            <a:pPr marL="457200" indent="-457200"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Who are the key people/roles </a:t>
            </a:r>
            <a:r>
              <a:rPr lang="en-AU" altLang="en-US" sz="25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that you interact with during a typical teaching </a:t>
            </a: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day? </a:t>
            </a:r>
            <a:endParaRPr lang="en-AU" altLang="en-US" sz="25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AU" altLang="en-US" sz="25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What are the key professional relationships that you  need to proactively develop while working as a casual or short-term temporary teacher in schools? </a:t>
            </a:r>
          </a:p>
          <a:p>
            <a:pPr indent="0">
              <a:buFont typeface="Arial"/>
              <a:buNone/>
              <a:defRPr/>
            </a:pPr>
            <a:endParaRPr lang="en-AU" altLang="en-US" sz="2500" dirty="0">
              <a:latin typeface="+mn-lt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>
                <a:latin typeface="+mn-lt"/>
              </a:rPr>
              <a:t>Establish Professional relationships</a:t>
            </a: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114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57200" y="1308100"/>
            <a:ext cx="8361363" cy="45688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 fontAlgn="ctr">
              <a:buFont typeface="Arial"/>
              <a:buNone/>
              <a:defRPr/>
            </a:pPr>
            <a:r>
              <a:rPr lang="en-AU" altLang="en-US" sz="25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Actively develop professional relationships with:</a:t>
            </a:r>
          </a:p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person that called you to work at the school – these people receive direct feedback </a:t>
            </a:r>
            <a:r>
              <a:rPr lang="en-AU" altLang="en-US" sz="25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about your </a:t>
            </a:r>
            <a:r>
              <a:rPr lang="en-AU" altLang="en-US" sz="25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teaching from students, teachers, school staff and  leaders.</a:t>
            </a:r>
          </a:p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n-AU" altLang="en-US" sz="25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</a:t>
            </a:r>
            <a:r>
              <a:rPr lang="en-AU" altLang="en-US" sz="25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eachers and school staff.    </a:t>
            </a:r>
          </a:p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absent teacher (e.g. written feedback on lesson plans).</a:t>
            </a:r>
          </a:p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n-AU" altLang="en-US" sz="25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</a:t>
            </a:r>
            <a:r>
              <a:rPr lang="en-AU" altLang="en-US" sz="25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ead of faculty, stage or team.</a:t>
            </a:r>
          </a:p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n-AU" altLang="en-US" sz="25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Students, both in class and outside.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Key relationships 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07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58788" y="1308100"/>
            <a:ext cx="8229600" cy="4254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 fontAlgn="ctr">
              <a:buNone/>
              <a:defRPr/>
            </a:pPr>
            <a:r>
              <a:rPr lang="en-AU" altLang="en-US" sz="25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Actively develop professional relationships with:</a:t>
            </a:r>
          </a:p>
          <a:p>
            <a:pPr marL="457200" indent="-4572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/ carers (e.g. communication through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tudents, phone calls, student diaries, written feedback on student work). </a:t>
            </a:r>
          </a:p>
          <a:p>
            <a:pPr marL="457200" indent="-45720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APs, DPs,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campus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 / head of school.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Accreditation supervisor/s.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welfare personnel. </a:t>
            </a:r>
          </a:p>
          <a:p>
            <a:pPr marL="457200" indent="-4572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ICT support.</a:t>
            </a:r>
          </a:p>
          <a:p>
            <a:pPr marL="457200" indent="-457200" fontAlgn="ctr">
              <a:defRPr/>
            </a:pP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Other…?</a:t>
            </a:r>
          </a:p>
          <a:p>
            <a:pPr indent="-142875">
              <a:buFont typeface="Arial" charset="0"/>
              <a:buChar char="•"/>
              <a:defRPr/>
            </a:pPr>
            <a:endParaRPr lang="en-AU" altLang="en-US" sz="2500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Key </a:t>
            </a:r>
            <a:r>
              <a:rPr lang="en-AU" dirty="0" smtClean="0"/>
              <a:t>relationships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7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1"/>
          <p:cNvSpPr>
            <a:spLocks noGrp="1"/>
          </p:cNvSpPr>
          <p:nvPr>
            <p:ph sz="quarter" idx="10"/>
          </p:nvPr>
        </p:nvSpPr>
        <p:spPr bwMode="auto">
          <a:xfrm>
            <a:off x="457200" y="1308100"/>
            <a:ext cx="8229600" cy="42545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0">
              <a:buFont typeface="Arial"/>
              <a:buNone/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schools where you gain regular employment: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ttend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staff briefings and meetings (ask if you can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attend team based after school meetings)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sk to attend school-based professional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(generally held after school)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ngage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in professional discussions with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other teachers (e.g. about the content area, student engagement and management strategies, teaching and learning, assessment and reporting). 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defRPr/>
            </a:pP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sk </a:t>
            </a: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observe exemplary teachers</a:t>
            </a:r>
            <a:endParaRPr lang="en-A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42875">
              <a:buFont typeface="Arial" charset="0"/>
              <a:buChar char="•"/>
              <a:defRPr/>
            </a:pPr>
            <a:endParaRPr lang="en-AU" altLang="en-US" sz="2500" dirty="0" smtClean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Be proactive 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445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BOSTES">
      <a:dk1>
        <a:srgbClr val="454545"/>
      </a:dk1>
      <a:lt1>
        <a:sysClr val="window" lastClr="FFFFFF"/>
      </a:lt1>
      <a:dk2>
        <a:srgbClr val="1F497D"/>
      </a:dk2>
      <a:lt2>
        <a:srgbClr val="EEECE1"/>
      </a:lt2>
      <a:accent1>
        <a:srgbClr val="174A7C"/>
      </a:accent1>
      <a:accent2>
        <a:srgbClr val="45454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966</Words>
  <Application>Microsoft Office PowerPoint</Application>
  <PresentationFormat>On-screen Show (4:3)</PresentationFormat>
  <Paragraphs>104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Theme</vt:lpstr>
      <vt:lpstr>Accreditation Support for Teachers</vt:lpstr>
      <vt:lpstr>Module 5:  Advice for casual or  Part-Time teachers    </vt:lpstr>
      <vt:lpstr>Gaining employment</vt:lpstr>
      <vt:lpstr>PowerPoint Presentation</vt:lpstr>
      <vt:lpstr>PowerPoint Presentation</vt:lpstr>
      <vt:lpstr>Establish Professional relationships</vt:lpstr>
      <vt:lpstr>Key relationships  </vt:lpstr>
      <vt:lpstr>Key relationships </vt:lpstr>
      <vt:lpstr>Be proactive  </vt:lpstr>
      <vt:lpstr>PowerPoint Presentation</vt:lpstr>
      <vt:lpstr>Be informed about the school</vt:lpstr>
      <vt:lpstr>Developing Practice  </vt:lpstr>
      <vt:lpstr>PowerPoint Presentation</vt:lpstr>
      <vt:lpstr>Developing practice</vt:lpstr>
      <vt:lpstr>PowerPoint Presentation</vt:lpstr>
      <vt:lpstr>PowerPoint Presentation</vt:lpstr>
    </vt:vector>
  </TitlesOfParts>
  <Company>OBOS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 Support for Teachers</dc:title>
  <dc:creator>David Gault</dc:creator>
  <cp:lastModifiedBy>Meg Madden</cp:lastModifiedBy>
  <cp:revision>4</cp:revision>
  <dcterms:created xsi:type="dcterms:W3CDTF">2015-02-16T01:05:22Z</dcterms:created>
  <dcterms:modified xsi:type="dcterms:W3CDTF">2015-02-19T06:25:50Z</dcterms:modified>
</cp:coreProperties>
</file>